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  <p:sldMasterId id="2147483744" r:id="rId3"/>
  </p:sldMasterIdLst>
  <p:sldIdLst>
    <p:sldId id="257" r:id="rId4"/>
    <p:sldId id="259" r:id="rId5"/>
    <p:sldId id="260" r:id="rId6"/>
    <p:sldId id="265" r:id="rId7"/>
    <p:sldId id="266" r:id="rId8"/>
    <p:sldId id="261" r:id="rId9"/>
    <p:sldId id="267" r:id="rId10"/>
    <p:sldId id="268" r:id="rId11"/>
    <p:sldId id="262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6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4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7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2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10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1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26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9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66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0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26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0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59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6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5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2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47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44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3F9FE-EB93-4A44-AA1A-F956C5CD461D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7394-860B-4571-BAF0-407684CE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Warm up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function is even.  Point A(-3, 4) is on the even function.  Name another point.</a:t>
            </a:r>
          </a:p>
          <a:p>
            <a:pPr marL="514350" indent="-514350">
              <a:buAutoNum type="arabicPeriod"/>
            </a:pPr>
            <a:r>
              <a:rPr lang="en-US" dirty="0" smtClean="0"/>
              <a:t>A function is even.  Point B(9, 2) is on the even function.  Name another point.</a:t>
            </a:r>
          </a:p>
          <a:p>
            <a:pPr marL="514350" indent="-514350">
              <a:buAutoNum type="arabicPeriod"/>
            </a:pPr>
            <a:r>
              <a:rPr lang="en-US" dirty="0" smtClean="0"/>
              <a:t>Reflect C(-5, -3) over the y-axis.</a:t>
            </a:r>
          </a:p>
          <a:p>
            <a:pPr marL="514350" indent="-514350">
              <a:buAutoNum type="arabicPeriod"/>
            </a:pPr>
            <a:r>
              <a:rPr lang="en-US" dirty="0" smtClean="0"/>
              <a:t>Reflect D(2, -4) over the x-axis.</a:t>
            </a:r>
          </a:p>
          <a:p>
            <a:pPr marL="514350" indent="-514350">
              <a:buAutoNum type="arabicPeriod"/>
            </a:pPr>
            <a:r>
              <a:rPr lang="en-US" dirty="0" smtClean="0"/>
              <a:t>Reflect E(-12, 4) over y = -x.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/>
          <a:lstStyle/>
          <a:p>
            <a:r>
              <a:rPr lang="en-US"/>
              <a:t>Rotate 180° about the origin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434547"/>
              </p:ext>
            </p:extLst>
          </p:nvPr>
        </p:nvGraphicFramePr>
        <p:xfrm>
          <a:off x="858838" y="1981200"/>
          <a:ext cx="6427787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904760" imgH="965160" progId="Equation.DSMT4">
                  <p:embed/>
                </p:oleObj>
              </mc:Choice>
              <mc:Fallback>
                <p:oleObj name="Equation" r:id="rId3" imgW="19047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981200"/>
                        <a:ext cx="6427787" cy="3254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98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62" y="1524000"/>
            <a:ext cx="4560277" cy="4478215"/>
            <a:chOff x="0" y="750276"/>
            <a:chExt cx="4560277" cy="4478215"/>
          </a:xfrm>
        </p:grpSpPr>
        <p:pic>
          <p:nvPicPr>
            <p:cNvPr id="22530" name="Picture 2" descr="[image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" t="8352" r="7363" b="7692"/>
            <a:stretch/>
          </p:blipFill>
          <p:spPr bwMode="auto">
            <a:xfrm>
              <a:off x="0" y="750276"/>
              <a:ext cx="4560277" cy="447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609600" y="3416300"/>
              <a:ext cx="1241425" cy="1447800"/>
            </a:xfrm>
            <a:prstGeom prst="rect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/>
          <a:lstStyle/>
          <a:p>
            <a:r>
              <a:rPr lang="en-US"/>
              <a:t>Rotate 180° about the origin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138794"/>
              </p:ext>
            </p:extLst>
          </p:nvPr>
        </p:nvGraphicFramePr>
        <p:xfrm>
          <a:off x="4579938" y="1798638"/>
          <a:ext cx="3508375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4" imgW="1485720" imgH="1066680" progId="Equation.DSMT4">
                  <p:embed/>
                </p:oleObj>
              </mc:Choice>
              <mc:Fallback>
                <p:oleObj name="Equation" r:id="rId4" imgW="1485720" imgH="1066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1798638"/>
                        <a:ext cx="3508375" cy="25161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403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0371" y="5453158"/>
            <a:ext cx="310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56887" y="40485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33472" y="545315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5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86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Rotations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6770" y="3385283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Rotate 90</a:t>
            </a:r>
            <a:r>
              <a:rPr lang="en-US" sz="6000" dirty="0" smtClean="0">
                <a:sym typeface="Symbol"/>
              </a:rPr>
              <a:t></a:t>
            </a:r>
            <a:r>
              <a:rPr lang="en-US" sz="6000" dirty="0" smtClean="0"/>
              <a:t> Clockwise about the Origin</a:t>
            </a:r>
            <a:br>
              <a:rPr lang="en-US" sz="6000" dirty="0" smtClean="0"/>
            </a:br>
            <a:r>
              <a:rPr lang="en-US" sz="3200" i="1" dirty="0" smtClean="0"/>
              <a:t>(Same as 270</a:t>
            </a:r>
            <a:r>
              <a:rPr lang="en-US" sz="3200" i="1" dirty="0" smtClean="0">
                <a:sym typeface="Symbol"/>
              </a:rPr>
              <a:t></a:t>
            </a:r>
            <a:r>
              <a:rPr lang="en-US" sz="3200" i="1" dirty="0" smtClean="0"/>
              <a:t> Counterclockwise)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724400"/>
            <a:ext cx="86868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 smtClean="0">
                <a:solidFill>
                  <a:srgbClr val="0000FF"/>
                </a:solidFill>
              </a:rPr>
              <a:t>Change the sign of x and </a:t>
            </a:r>
          </a:p>
          <a:p>
            <a:pPr marL="0" indent="0" algn="ctr">
              <a:buNone/>
            </a:pPr>
            <a:r>
              <a:rPr lang="en-US" sz="3400" b="1" dirty="0" smtClean="0">
                <a:solidFill>
                  <a:srgbClr val="0000FF"/>
                </a:solidFill>
              </a:rPr>
              <a:t>switch the order.</a:t>
            </a:r>
            <a:endParaRPr lang="en-US" sz="3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018495"/>
              </p:ext>
            </p:extLst>
          </p:nvPr>
        </p:nvGraphicFramePr>
        <p:xfrm>
          <a:off x="685800" y="2667000"/>
          <a:ext cx="749808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667000"/>
                        <a:ext cx="749808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5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447800"/>
          </a:xfrm>
        </p:spPr>
        <p:txBody>
          <a:bodyPr>
            <a:normAutofit/>
          </a:bodyPr>
          <a:lstStyle/>
          <a:p>
            <a:r>
              <a:rPr lang="en-US" sz="4000" dirty="0"/>
              <a:t>Rotate 90° </a:t>
            </a:r>
            <a:r>
              <a:rPr lang="en-US" sz="4000" dirty="0" smtClean="0"/>
              <a:t>clockwise</a:t>
            </a:r>
            <a:br>
              <a:rPr lang="en-US" sz="4000" dirty="0" smtClean="0"/>
            </a:br>
            <a:r>
              <a:rPr lang="en-US" sz="4000" dirty="0" smtClean="0"/>
              <a:t>about </a:t>
            </a:r>
            <a:r>
              <a:rPr lang="en-US" sz="4000" dirty="0"/>
              <a:t>the origin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08123"/>
              </p:ext>
            </p:extLst>
          </p:nvPr>
        </p:nvGraphicFramePr>
        <p:xfrm>
          <a:off x="762000" y="2057400"/>
          <a:ext cx="7437438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726920" imgH="723600" progId="Equation.DSMT4">
                  <p:embed/>
                </p:oleObj>
              </mc:Choice>
              <mc:Fallback>
                <p:oleObj name="Equation" r:id="rId3" imgW="172692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437438" cy="3113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03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Rotate 90° </a:t>
            </a:r>
            <a:r>
              <a:rPr lang="en-US" sz="4000" dirty="0" smtClean="0"/>
              <a:t>clockwise</a:t>
            </a:r>
            <a:br>
              <a:rPr lang="en-US" sz="4000" dirty="0" smtClean="0"/>
            </a:br>
            <a:r>
              <a:rPr lang="en-US" sz="4000" dirty="0" smtClean="0"/>
              <a:t>about </a:t>
            </a:r>
            <a:r>
              <a:rPr lang="en-US" sz="4000" dirty="0"/>
              <a:t>the origin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1368" y="1752599"/>
            <a:ext cx="4536831" cy="4935415"/>
            <a:chOff x="0" y="703384"/>
            <a:chExt cx="4536831" cy="4935415"/>
          </a:xfrm>
        </p:grpSpPr>
        <p:pic>
          <p:nvPicPr>
            <p:cNvPr id="10242" name="Picture 2" descr="[image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2" t="7473" r="7803"/>
            <a:stretch/>
          </p:blipFill>
          <p:spPr bwMode="auto">
            <a:xfrm>
              <a:off x="0" y="703384"/>
              <a:ext cx="4536831" cy="4935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762000" y="2133600"/>
              <a:ext cx="2209800" cy="609600"/>
            </a:xfrm>
            <a:custGeom>
              <a:avLst/>
              <a:gdLst>
                <a:gd name="T0" fmla="*/ 0 w 1392"/>
                <a:gd name="T1" fmla="*/ 144 h 384"/>
                <a:gd name="T2" fmla="*/ 1104 w 1392"/>
                <a:gd name="T3" fmla="*/ 0 h 384"/>
                <a:gd name="T4" fmla="*/ 1392 w 1392"/>
                <a:gd name="T5" fmla="*/ 384 h 384"/>
                <a:gd name="T6" fmla="*/ 0 w 1392"/>
                <a:gd name="T7" fmla="*/ 14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2" h="384">
                  <a:moveTo>
                    <a:pt x="0" y="144"/>
                  </a:moveTo>
                  <a:lnTo>
                    <a:pt x="1104" y="0"/>
                  </a:lnTo>
                  <a:lnTo>
                    <a:pt x="1392" y="384"/>
                  </a:lnTo>
                  <a:lnTo>
                    <a:pt x="0" y="144"/>
                  </a:lnTo>
                  <a:close/>
                </a:path>
              </a:pathLst>
            </a:custGeom>
            <a:noFill/>
            <a:ln w="28575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818594"/>
              </p:ext>
            </p:extLst>
          </p:nvPr>
        </p:nvGraphicFramePr>
        <p:xfrm>
          <a:off x="4923692" y="1920875"/>
          <a:ext cx="342677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4" imgW="1320480" imgH="787320" progId="Equation.DSMT4">
                  <p:embed/>
                </p:oleObj>
              </mc:Choice>
              <mc:Fallback>
                <p:oleObj name="Equation" r:id="rId4" imgW="1320480" imgH="787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692" y="1920875"/>
                        <a:ext cx="3426777" cy="2041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3182815"/>
            <a:ext cx="26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2819400"/>
            <a:ext cx="49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560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Rotate 90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 Counterclockwise about the Origin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i="1" dirty="0" smtClean="0"/>
              <a:t>(Same as 270</a:t>
            </a:r>
            <a:r>
              <a:rPr lang="en-US" sz="2800" i="1" dirty="0" smtClean="0">
                <a:sym typeface="Symbol"/>
              </a:rPr>
              <a:t></a:t>
            </a:r>
            <a:r>
              <a:rPr lang="en-US" sz="2800" i="1" dirty="0" smtClean="0"/>
              <a:t> Clockwise)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 smtClean="0">
                <a:solidFill>
                  <a:srgbClr val="0000FF"/>
                </a:solidFill>
              </a:rPr>
              <a:t>Change the sign of y and </a:t>
            </a:r>
          </a:p>
          <a:p>
            <a:pPr marL="0" indent="0" algn="ctr">
              <a:buNone/>
            </a:pPr>
            <a:r>
              <a:rPr lang="en-US" sz="3400" b="1" dirty="0" smtClean="0">
                <a:solidFill>
                  <a:srgbClr val="0000FF"/>
                </a:solidFill>
              </a:rPr>
              <a:t>switch the order.</a:t>
            </a:r>
            <a:endParaRPr lang="en-US" sz="3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425457"/>
              </p:ext>
            </p:extLst>
          </p:nvPr>
        </p:nvGraphicFramePr>
        <p:xfrm>
          <a:off x="685800" y="2667000"/>
          <a:ext cx="749808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667000"/>
                        <a:ext cx="749808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2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>
            <a:normAutofit fontScale="90000"/>
          </a:bodyPr>
          <a:lstStyle/>
          <a:p>
            <a:r>
              <a:rPr lang="en-US" sz="3800" dirty="0"/>
              <a:t>Rotate 90° </a:t>
            </a:r>
            <a:r>
              <a:rPr lang="en-US" sz="3800" dirty="0" smtClean="0"/>
              <a:t>counterclockwise</a:t>
            </a:r>
            <a:br>
              <a:rPr lang="en-US" sz="3800" dirty="0" smtClean="0"/>
            </a:br>
            <a:r>
              <a:rPr lang="en-US" sz="3800" dirty="0" smtClean="0"/>
              <a:t>about </a:t>
            </a:r>
            <a:r>
              <a:rPr lang="en-US" sz="3800" dirty="0"/>
              <a:t>the origin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72884"/>
              </p:ext>
            </p:extLst>
          </p:nvPr>
        </p:nvGraphicFramePr>
        <p:xfrm>
          <a:off x="838200" y="2133600"/>
          <a:ext cx="7570788" cy="329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1663560" imgH="723600" progId="Equation.DSMT4">
                  <p:embed/>
                </p:oleObj>
              </mc:Choice>
              <mc:Fallback>
                <p:oleObj name="Equation" r:id="rId3" imgW="16635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7570788" cy="329270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4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722" y="1905000"/>
            <a:ext cx="4560277" cy="4572000"/>
            <a:chOff x="0" y="679938"/>
            <a:chExt cx="4560277" cy="4572000"/>
          </a:xfrm>
        </p:grpSpPr>
        <p:pic>
          <p:nvPicPr>
            <p:cNvPr id="17410" name="Picture 2" descr="[image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2" t="7033" r="7363" b="7253"/>
            <a:stretch/>
          </p:blipFill>
          <p:spPr bwMode="auto">
            <a:xfrm>
              <a:off x="0" y="679938"/>
              <a:ext cx="4560277" cy="45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990600" y="1905000"/>
              <a:ext cx="1295400" cy="1524000"/>
            </a:xfrm>
            <a:custGeom>
              <a:avLst/>
              <a:gdLst>
                <a:gd name="T0" fmla="*/ 816 w 816"/>
                <a:gd name="T1" fmla="*/ 384 h 960"/>
                <a:gd name="T2" fmla="*/ 432 w 816"/>
                <a:gd name="T3" fmla="*/ 960 h 960"/>
                <a:gd name="T4" fmla="*/ 0 w 816"/>
                <a:gd name="T5" fmla="*/ 0 h 960"/>
                <a:gd name="T6" fmla="*/ 816 w 816"/>
                <a:gd name="T7" fmla="*/ 384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960">
                  <a:moveTo>
                    <a:pt x="816" y="384"/>
                  </a:moveTo>
                  <a:lnTo>
                    <a:pt x="432" y="960"/>
                  </a:lnTo>
                  <a:lnTo>
                    <a:pt x="0" y="0"/>
                  </a:lnTo>
                  <a:lnTo>
                    <a:pt x="816" y="384"/>
                  </a:lnTo>
                  <a:close/>
                </a:path>
              </a:pathLst>
            </a:custGeom>
            <a:noFill/>
            <a:ln w="1905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>
            <a:normAutofit fontScale="90000"/>
          </a:bodyPr>
          <a:lstStyle/>
          <a:p>
            <a:r>
              <a:rPr lang="en-US" sz="3800" dirty="0"/>
              <a:t>Rotate 90° </a:t>
            </a:r>
            <a:r>
              <a:rPr lang="en-US" sz="3800" dirty="0" smtClean="0"/>
              <a:t>counterclockwise</a:t>
            </a:r>
            <a:br>
              <a:rPr lang="en-US" sz="3800" dirty="0" smtClean="0"/>
            </a:br>
            <a:r>
              <a:rPr lang="en-US" sz="3800" dirty="0" smtClean="0"/>
              <a:t>about </a:t>
            </a:r>
            <a:r>
              <a:rPr lang="en-US" sz="3800" dirty="0"/>
              <a:t>the origin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378280"/>
              </p:ext>
            </p:extLst>
          </p:nvPr>
        </p:nvGraphicFramePr>
        <p:xfrm>
          <a:off x="4428209" y="2132013"/>
          <a:ext cx="4173123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485720" imgH="787320" progId="Equation.DSMT4">
                  <p:embed/>
                </p:oleObj>
              </mc:Choice>
              <mc:Fallback>
                <p:oleObj name="Equation" r:id="rId4" imgW="1485720" imgH="787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8209" y="2132013"/>
                        <a:ext cx="4173123" cy="2211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5961" y="2895600"/>
            <a:ext cx="392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65406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52273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317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Rotate 180</a:t>
            </a:r>
            <a:r>
              <a:rPr lang="en-US" dirty="0" smtClean="0">
                <a:sym typeface="Symbol"/>
              </a:rPr>
              <a:t></a:t>
            </a:r>
            <a:r>
              <a:rPr lang="en-US" dirty="0">
                <a:sym typeface="Symbol"/>
              </a:rPr>
              <a:t> </a:t>
            </a:r>
            <a:r>
              <a:rPr lang="en-US" dirty="0" smtClean="0"/>
              <a:t>about the Origin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 smtClean="0">
                <a:solidFill>
                  <a:srgbClr val="0000FF"/>
                </a:solidFill>
              </a:rPr>
              <a:t>ONLY change the signs!</a:t>
            </a:r>
          </a:p>
          <a:p>
            <a:pPr marL="0" indent="0" algn="ctr">
              <a:buNone/>
            </a:pPr>
            <a:r>
              <a:rPr lang="en-US" sz="3400" b="1" dirty="0" smtClean="0">
                <a:solidFill>
                  <a:srgbClr val="0000FF"/>
                </a:solidFill>
              </a:rPr>
              <a:t>(leave the order </a:t>
            </a:r>
            <a:r>
              <a:rPr lang="en-US" sz="3400" b="1" smtClean="0">
                <a:solidFill>
                  <a:srgbClr val="0000FF"/>
                </a:solidFill>
              </a:rPr>
              <a:t>the same)</a:t>
            </a:r>
            <a:endParaRPr lang="en-US" sz="3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54137"/>
              </p:ext>
            </p:extLst>
          </p:nvPr>
        </p:nvGraphicFramePr>
        <p:xfrm>
          <a:off x="366713" y="2667000"/>
          <a:ext cx="81375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713" y="2667000"/>
                        <a:ext cx="8137525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2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170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iRespondGraphMaster</vt:lpstr>
      <vt:lpstr>Office Theme</vt:lpstr>
      <vt:lpstr>iRespondQuestionMaster</vt:lpstr>
      <vt:lpstr>Equation</vt:lpstr>
      <vt:lpstr>Warm up</vt:lpstr>
      <vt:lpstr>Rotations</vt:lpstr>
      <vt:lpstr>Rotate 90 Clockwise about the Origin (Same as 270 Counterclockwise)</vt:lpstr>
      <vt:lpstr>Rotate 90° clockwise about the origin</vt:lpstr>
      <vt:lpstr>Rotate 90° clockwise about the origin</vt:lpstr>
      <vt:lpstr>Rotate 90 Counterclockwise about the Origin (Same as 270 Clockwise)</vt:lpstr>
      <vt:lpstr>Rotate 90° counterclockwise about the origin</vt:lpstr>
      <vt:lpstr>Rotate 90° counterclockwise about the origin</vt:lpstr>
      <vt:lpstr>Rotate 180 about the Origin</vt:lpstr>
      <vt:lpstr>Rotate 180° about the origin</vt:lpstr>
      <vt:lpstr>Rotate 180° about the origin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install</cp:lastModifiedBy>
  <cp:revision>12</cp:revision>
  <dcterms:created xsi:type="dcterms:W3CDTF">2012-10-31T20:04:11Z</dcterms:created>
  <dcterms:modified xsi:type="dcterms:W3CDTF">2013-02-26T12:46:31Z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