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sldIdLst>
    <p:sldId id="256" r:id="rId4"/>
    <p:sldId id="257" r:id="rId5"/>
    <p:sldId id="278" r:id="rId6"/>
    <p:sldId id="279" r:id="rId7"/>
    <p:sldId id="280" r:id="rId8"/>
    <p:sldId id="281" r:id="rId9"/>
    <p:sldId id="282" r:id="rId10"/>
    <p:sldId id="284" r:id="rId11"/>
    <p:sldId id="277" r:id="rId12"/>
    <p:sldId id="285" r:id="rId13"/>
    <p:sldId id="286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2" autoAdjust="0"/>
    <p:restoredTop sz="94660"/>
  </p:normalViewPr>
  <p:slideViewPr>
    <p:cSldViewPr>
      <p:cViewPr>
        <p:scale>
          <a:sx n="80" d="100"/>
          <a:sy n="80" d="100"/>
        </p:scale>
        <p:origin x="-18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B8CB10-7126-4F4C-BA19-6992F19ABBD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9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4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7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1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3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3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3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A.) Response A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B.) Response B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C.) Response C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7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D.) Response D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8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E.) Response E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9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55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55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55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55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gi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049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533400" y="1066800"/>
            <a:ext cx="822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>
              <a:spcBef>
                <a:spcPct val="50000"/>
              </a:spcBef>
              <a:buFont typeface="+mj-lt"/>
              <a:buAutoNum type="arabicPeriod"/>
            </a:pPr>
            <a:r>
              <a:rPr lang="en-US" sz="3600" b="1" baseline="0" dirty="0" smtClean="0"/>
              <a:t>Find</a:t>
            </a:r>
            <a:r>
              <a:rPr lang="en-US" sz="3600" b="1" dirty="0" smtClean="0"/>
              <a:t> the midpoint of points (2, -3) and (-14, 0)</a:t>
            </a:r>
          </a:p>
          <a:p>
            <a:pPr>
              <a:spcBef>
                <a:spcPct val="50000"/>
              </a:spcBef>
            </a:pPr>
            <a:endParaRPr lang="en-US" sz="3600" b="1" dirty="0"/>
          </a:p>
          <a:p>
            <a:pPr marL="742950" indent="-742950">
              <a:spcBef>
                <a:spcPct val="50000"/>
              </a:spcBef>
              <a:buFont typeface="+mj-lt"/>
              <a:buAutoNum type="arabicPeriod" startAt="2"/>
            </a:pPr>
            <a:r>
              <a:rPr lang="en-US" sz="3600" b="1" baseline="0" dirty="0" smtClean="0"/>
              <a:t>Given the point (6, -5) is on the line perpendicular to</a:t>
            </a:r>
            <a:r>
              <a:rPr lang="en-US" sz="3600" b="1" dirty="0" smtClean="0"/>
              <a:t> y = 3x+7 , write the equation of the line.</a:t>
            </a:r>
            <a:endParaRPr lang="en-US" sz="3600" b="1" baseline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22014"/>
              </p:ext>
            </p:extLst>
          </p:nvPr>
        </p:nvGraphicFramePr>
        <p:xfrm>
          <a:off x="6821488" y="2095500"/>
          <a:ext cx="191611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Equation" r:id="rId3" imgW="672840" imgH="253800" progId="Equation.DSMT4">
                  <p:embed/>
                </p:oleObj>
              </mc:Choice>
              <mc:Fallback>
                <p:oleObj name="Equation" r:id="rId3" imgW="672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21488" y="2095500"/>
                        <a:ext cx="1916112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375420"/>
              </p:ext>
            </p:extLst>
          </p:nvPr>
        </p:nvGraphicFramePr>
        <p:xfrm>
          <a:off x="6400800" y="4862512"/>
          <a:ext cx="238760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name="Equation" r:id="rId5" imgW="838080" imgH="406080" progId="Equation.DSMT4">
                  <p:embed/>
                </p:oleObj>
              </mc:Choice>
              <mc:Fallback>
                <p:oleObj name="Equation" r:id="rId5" imgW="83808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862512"/>
                        <a:ext cx="238760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</a:t>
            </a:r>
            <a:r>
              <a:rPr lang="en-US" sz="4200" b="1" dirty="0"/>
              <a:t>area.  </a:t>
            </a:r>
            <a:r>
              <a:rPr lang="en-US" sz="4200" b="1" dirty="0" smtClean="0"/>
              <a:t>			    </a:t>
            </a:r>
            <a:r>
              <a:rPr lang="en-US" sz="4200" b="1" dirty="0"/>
              <a:t>Q6 of 8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491263"/>
              </p:ext>
            </p:extLst>
          </p:nvPr>
        </p:nvGraphicFramePr>
        <p:xfrm>
          <a:off x="5426075" y="2955925"/>
          <a:ext cx="286067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3" imgW="901440" imgH="634680" progId="Equation.DSMT4">
                  <p:embed/>
                </p:oleObj>
              </mc:Choice>
              <mc:Fallback>
                <p:oleObj name="Equation" r:id="rId3" imgW="9014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2955925"/>
                        <a:ext cx="2860675" cy="2012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00" name="Picture 24" descr="[image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447800"/>
            <a:ext cx="4953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62600" y="1398319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 = ½ </a:t>
            </a:r>
            <a:r>
              <a:rPr lang="en-US" sz="6000" dirty="0" err="1">
                <a:solidFill>
                  <a:schemeClr val="bg1"/>
                </a:solidFill>
              </a:rPr>
              <a:t>bh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05400" y="4191000"/>
            <a:ext cx="3429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area.  		           </a:t>
            </a:r>
            <a:r>
              <a:rPr lang="en-US" sz="4200" b="1" dirty="0"/>
              <a:t>Q7 of 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002247"/>
              </p:ext>
            </p:extLst>
          </p:nvPr>
        </p:nvGraphicFramePr>
        <p:xfrm>
          <a:off x="5341938" y="2835275"/>
          <a:ext cx="2503487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3" imgW="927000" imgH="558720" progId="Equation.DSMT4">
                  <p:embed/>
                </p:oleObj>
              </mc:Choice>
              <mc:Fallback>
                <p:oleObj name="Equation" r:id="rId3" imgW="9270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2835275"/>
                        <a:ext cx="2503487" cy="1504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24" name="Picture 24" descr="[image]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4" t="3332" r="4814" b="4445"/>
          <a:stretch/>
        </p:blipFill>
        <p:spPr bwMode="auto">
          <a:xfrm>
            <a:off x="266700" y="1562100"/>
            <a:ext cx="4102865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05400" y="1398319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 </a:t>
            </a:r>
            <a:r>
              <a:rPr lang="en-US" sz="6000" dirty="0" smtClean="0">
                <a:solidFill>
                  <a:schemeClr val="bg1"/>
                </a:solidFill>
              </a:rPr>
              <a:t>= </a:t>
            </a:r>
            <a:r>
              <a:rPr lang="en-US" sz="6000" dirty="0" err="1">
                <a:solidFill>
                  <a:schemeClr val="bg1"/>
                </a:solidFill>
              </a:rPr>
              <a:t>bh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3657600"/>
            <a:ext cx="3429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6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</a:t>
            </a:r>
            <a:r>
              <a:rPr lang="en-US" sz="4200" b="1" dirty="0"/>
              <a:t>area.  </a:t>
            </a:r>
            <a:r>
              <a:rPr lang="en-US" sz="4200" b="1" dirty="0" smtClean="0"/>
              <a:t>			    Q8 of 8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673" name="Picture 25" descr="[image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7" t="4330" r="4330" b="4725"/>
          <a:stretch/>
        </p:blipFill>
        <p:spPr bwMode="auto">
          <a:xfrm>
            <a:off x="457200" y="1676400"/>
            <a:ext cx="44386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578445"/>
              </p:ext>
            </p:extLst>
          </p:nvPr>
        </p:nvGraphicFramePr>
        <p:xfrm>
          <a:off x="5265738" y="3273425"/>
          <a:ext cx="352266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Equation" r:id="rId4" imgW="888840" imgH="507960" progId="Equation.DSMT4">
                  <p:embed/>
                </p:oleObj>
              </mc:Choice>
              <mc:Fallback>
                <p:oleObj name="Equation" r:id="rId4" imgW="8888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3273425"/>
                        <a:ext cx="3522662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181600" y="1422737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 </a:t>
            </a:r>
            <a:r>
              <a:rPr lang="en-US" sz="6000" dirty="0" smtClean="0">
                <a:solidFill>
                  <a:schemeClr val="bg1"/>
                </a:solidFill>
              </a:rPr>
              <a:t>= </a:t>
            </a:r>
            <a:r>
              <a:rPr lang="en-US" sz="6000" dirty="0" err="1">
                <a:solidFill>
                  <a:schemeClr val="bg1"/>
                </a:solidFill>
              </a:rPr>
              <a:t>bh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4191000"/>
            <a:ext cx="3429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</a:t>
            </a:r>
            <a:r>
              <a:rPr lang="en-US" sz="4200" b="1" dirty="0"/>
              <a:t>area.  </a:t>
            </a:r>
            <a:r>
              <a:rPr lang="en-US" sz="4200" b="1" dirty="0" smtClean="0"/>
              <a:t>			    Q8 of 8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4191000"/>
            <a:ext cx="3429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17" y="1575911"/>
            <a:ext cx="5188020" cy="477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83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</a:t>
            </a:r>
            <a:r>
              <a:rPr lang="en-US" sz="4200" b="1" dirty="0"/>
              <a:t>area.  </a:t>
            </a:r>
            <a:r>
              <a:rPr lang="en-US" sz="4200" b="1" dirty="0" smtClean="0"/>
              <a:t>			    Q8 of 8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4191000"/>
            <a:ext cx="3429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14994"/>
            <a:ext cx="4767263" cy="469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10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6096000" cy="3886200"/>
          </a:xfrm>
          <a:solidFill>
            <a:schemeClr val="tx1"/>
          </a:solidFill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</a:t>
            </a:r>
            <a:endParaRPr lang="en-US" sz="8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74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13800" b="1" dirty="0" smtClean="0"/>
              <a:t>Area</a:t>
            </a:r>
            <a:endParaRPr lang="en-US" sz="13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229600" cy="3794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Amount of space </a:t>
            </a:r>
            <a:r>
              <a:rPr lang="en-US" sz="5400" dirty="0" smtClean="0">
                <a:solidFill>
                  <a:srgbClr val="00B0F0"/>
                </a:solidFill>
              </a:rPr>
              <a:t>INSIDE</a:t>
            </a:r>
            <a:r>
              <a:rPr lang="en-US" sz="5400" dirty="0" smtClean="0"/>
              <a:t> the boundary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269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b="1" dirty="0" smtClean="0"/>
              <a:t>Area Formulas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5676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Triangle:  A = ½ </a:t>
            </a:r>
            <a:r>
              <a:rPr lang="en-US" sz="5000" dirty="0" err="1" smtClean="0"/>
              <a:t>bh</a:t>
            </a:r>
            <a:endParaRPr lang="en-US" sz="5000" dirty="0" smtClean="0"/>
          </a:p>
          <a:p>
            <a:r>
              <a:rPr lang="en-US" sz="5000" dirty="0" smtClean="0"/>
              <a:t>Rectangle:  A = </a:t>
            </a:r>
            <a:r>
              <a:rPr lang="en-US" sz="5000" dirty="0" err="1" smtClean="0"/>
              <a:t>bh</a:t>
            </a:r>
            <a:endParaRPr lang="en-US" sz="5000" dirty="0" smtClean="0"/>
          </a:p>
          <a:p>
            <a:r>
              <a:rPr lang="en-US" sz="5000" dirty="0" smtClean="0"/>
              <a:t>Parallelogram:  A = </a:t>
            </a:r>
            <a:r>
              <a:rPr lang="en-US" sz="5000" dirty="0" err="1" smtClean="0"/>
              <a:t>bh</a:t>
            </a:r>
            <a:endParaRPr lang="en-US" sz="5000" dirty="0"/>
          </a:p>
          <a:p>
            <a:r>
              <a:rPr lang="en-US" sz="5000" dirty="0" smtClean="0"/>
              <a:t>Trapezoid:  A = ½ (b</a:t>
            </a:r>
            <a:r>
              <a:rPr lang="en-US" sz="5000" baseline="-25000" dirty="0" smtClean="0"/>
              <a:t>1</a:t>
            </a:r>
            <a:r>
              <a:rPr lang="en-US" sz="5000" dirty="0" smtClean="0"/>
              <a:t> + b</a:t>
            </a:r>
            <a:r>
              <a:rPr lang="en-US" sz="5000" baseline="-25000" dirty="0" smtClean="0"/>
              <a:t>2</a:t>
            </a:r>
            <a:r>
              <a:rPr lang="en-US" sz="5000" dirty="0" smtClean="0"/>
              <a:t>)h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007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area.  		           Q1 of 8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192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130690"/>
              </p:ext>
            </p:extLst>
          </p:nvPr>
        </p:nvGraphicFramePr>
        <p:xfrm>
          <a:off x="1347152" y="4724400"/>
          <a:ext cx="6480175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3" imgW="1638000" imgH="406080" progId="Equation.DSMT4">
                  <p:embed/>
                </p:oleObj>
              </mc:Choice>
              <mc:Fallback>
                <p:oleObj name="Equation" r:id="rId3" imgW="16380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152" y="4724400"/>
                        <a:ext cx="6480175" cy="1606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7" name="Picture 2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0" t="38800" r="65500" b="44399"/>
          <a:stretch/>
        </p:blipFill>
        <p:spPr bwMode="auto">
          <a:xfrm>
            <a:off x="441960" y="1524000"/>
            <a:ext cx="4282440" cy="359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43400" y="1398319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 = ½ </a:t>
            </a:r>
            <a:r>
              <a:rPr lang="en-US" sz="6000" dirty="0" err="1">
                <a:solidFill>
                  <a:schemeClr val="bg1"/>
                </a:solidFill>
              </a:rPr>
              <a:t>bh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5029200"/>
            <a:ext cx="21336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</a:t>
            </a:r>
            <a:r>
              <a:rPr lang="en-US" sz="4200" b="1" dirty="0"/>
              <a:t>area.  </a:t>
            </a:r>
            <a:r>
              <a:rPr lang="en-US" sz="4200" b="1" dirty="0" smtClean="0"/>
              <a:t>			    Q2 of 8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19812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797728"/>
              </p:ext>
            </p:extLst>
          </p:nvPr>
        </p:nvGraphicFramePr>
        <p:xfrm>
          <a:off x="626399" y="5257800"/>
          <a:ext cx="7908001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3" imgW="2031840" imgH="253800" progId="Equation.DSMT4">
                  <p:embed/>
                </p:oleObj>
              </mc:Choice>
              <mc:Fallback>
                <p:oleObj name="Equation" r:id="rId3" imgW="2031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399" y="5257800"/>
                        <a:ext cx="7908001" cy="987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40" name="Picture 2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0" t="39527" r="32650" b="45627"/>
          <a:stretch/>
        </p:blipFill>
        <p:spPr bwMode="auto">
          <a:xfrm>
            <a:off x="685800" y="1718310"/>
            <a:ext cx="4305300" cy="299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43400" y="1398319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 </a:t>
            </a:r>
            <a:r>
              <a:rPr lang="en-US" sz="6000" dirty="0" smtClean="0">
                <a:solidFill>
                  <a:schemeClr val="bg1"/>
                </a:solidFill>
              </a:rPr>
              <a:t>= </a:t>
            </a:r>
            <a:r>
              <a:rPr lang="en-US" sz="6000" dirty="0" err="1" smtClean="0">
                <a:solidFill>
                  <a:schemeClr val="bg1"/>
                </a:solidFill>
              </a:rPr>
              <a:t>bh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5105400"/>
            <a:ext cx="29718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9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</a:t>
            </a:r>
            <a:r>
              <a:rPr lang="en-US" sz="4200" b="1" dirty="0"/>
              <a:t>area.  </a:t>
            </a:r>
            <a:r>
              <a:rPr lang="en-US" sz="4200" b="1" dirty="0" smtClean="0"/>
              <a:t>			    Q3 of 8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426004"/>
              </p:ext>
            </p:extLst>
          </p:nvPr>
        </p:nvGraphicFramePr>
        <p:xfrm>
          <a:off x="612622" y="4648200"/>
          <a:ext cx="7701816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3" imgW="1955520" imgH="406080" progId="Equation.DSMT4">
                  <p:embed/>
                </p:oleObj>
              </mc:Choice>
              <mc:Fallback>
                <p:oleObj name="Equation" r:id="rId3" imgW="19555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22" y="4648200"/>
                        <a:ext cx="7701816" cy="1600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24" name="Picture 2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0" t="61957" r="65210" b="24667"/>
          <a:stretch/>
        </p:blipFill>
        <p:spPr bwMode="auto">
          <a:xfrm>
            <a:off x="381000" y="1447800"/>
            <a:ext cx="491777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57600" y="1398319"/>
            <a:ext cx="5715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 = ½ </a:t>
            </a:r>
            <a:r>
              <a:rPr lang="en-US" sz="6000" dirty="0" smtClean="0">
                <a:solidFill>
                  <a:schemeClr val="bg1"/>
                </a:solidFill>
              </a:rPr>
              <a:t>(b</a:t>
            </a:r>
            <a:r>
              <a:rPr lang="en-US" sz="6000" baseline="-25000" dirty="0" smtClean="0">
                <a:solidFill>
                  <a:schemeClr val="bg1"/>
                </a:solidFill>
              </a:rPr>
              <a:t>1</a:t>
            </a:r>
            <a:r>
              <a:rPr lang="en-US" sz="6000" dirty="0" smtClean="0">
                <a:solidFill>
                  <a:schemeClr val="bg1"/>
                </a:solidFill>
              </a:rPr>
              <a:t>+b</a:t>
            </a:r>
            <a:r>
              <a:rPr lang="en-US" sz="6000" baseline="-25000" dirty="0" smtClean="0">
                <a:solidFill>
                  <a:schemeClr val="bg1"/>
                </a:solidFill>
              </a:rPr>
              <a:t>2</a:t>
            </a:r>
            <a:r>
              <a:rPr lang="en-US" sz="6000" dirty="0" smtClean="0">
                <a:solidFill>
                  <a:schemeClr val="bg1"/>
                </a:solidFill>
              </a:rPr>
              <a:t>)h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5029200"/>
            <a:ext cx="27432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</a:t>
            </a:r>
            <a:r>
              <a:rPr lang="en-US" sz="4200" b="1" dirty="0"/>
              <a:t>area.  </a:t>
            </a:r>
            <a:r>
              <a:rPr lang="en-US" sz="4200" b="1" dirty="0" smtClean="0"/>
              <a:t>			    Q5 of 8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096463"/>
              </p:ext>
            </p:extLst>
          </p:nvPr>
        </p:nvGraphicFramePr>
        <p:xfrm>
          <a:off x="381000" y="4495800"/>
          <a:ext cx="822007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3" imgW="1777680" imgH="253800" progId="Equation.DSMT4">
                  <p:embed/>
                </p:oleObj>
              </mc:Choice>
              <mc:Fallback>
                <p:oleObj name="Equation" r:id="rId3" imgW="1777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8220075" cy="1174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72" name="Picture 2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8" t="34652" r="63400" b="55067"/>
          <a:stretch/>
        </p:blipFill>
        <p:spPr bwMode="auto">
          <a:xfrm>
            <a:off x="457200" y="1600200"/>
            <a:ext cx="547613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00800" y="1398319"/>
            <a:ext cx="281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 </a:t>
            </a:r>
            <a:r>
              <a:rPr lang="en-US" sz="6000" dirty="0" smtClean="0">
                <a:solidFill>
                  <a:schemeClr val="bg1"/>
                </a:solidFill>
              </a:rPr>
              <a:t>= </a:t>
            </a:r>
            <a:r>
              <a:rPr lang="en-US" sz="6000" dirty="0" err="1" smtClean="0">
                <a:solidFill>
                  <a:schemeClr val="bg1"/>
                </a:solidFill>
              </a:rPr>
              <a:t>bh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3330" y="4495800"/>
            <a:ext cx="282967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2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3886200"/>
          </a:xfrm>
          <a:solidFill>
            <a:schemeClr val="tx1"/>
          </a:solidFill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</a:t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</a:t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Plane</a:t>
            </a:r>
            <a:endParaRPr lang="en-US" sz="8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71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1687</TotalTime>
  <Words>141</Words>
  <Application>Microsoft Office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Origin</vt:lpstr>
      <vt:lpstr>iRespondGraphMaster</vt:lpstr>
      <vt:lpstr>iRespondQuestionMaster</vt:lpstr>
      <vt:lpstr>Equation</vt:lpstr>
      <vt:lpstr>Warm up</vt:lpstr>
      <vt:lpstr> Area</vt:lpstr>
      <vt:lpstr>Area</vt:lpstr>
      <vt:lpstr>Area Formulas</vt:lpstr>
      <vt:lpstr>Find the area.               Q1 of 8  </vt:lpstr>
      <vt:lpstr>Find the area.         Q2 of 8  </vt:lpstr>
      <vt:lpstr>Find the area.         Q3 of 8  </vt:lpstr>
      <vt:lpstr>Find the area.         Q5 of 8  </vt:lpstr>
      <vt:lpstr>Area on the Coordinate Plane</vt:lpstr>
      <vt:lpstr>Find the area.         Q6 of 8  </vt:lpstr>
      <vt:lpstr>Find the area.               Q7 of 8</vt:lpstr>
      <vt:lpstr>Find the area.         Q8 of 8  </vt:lpstr>
      <vt:lpstr>Find the area.         Q8 of 8  </vt:lpstr>
      <vt:lpstr>Find the area.         Q8 of 8  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</dc:title>
  <dc:creator>install</dc:creator>
  <cp:lastModifiedBy>Jenna Fischer</cp:lastModifiedBy>
  <cp:revision>51</cp:revision>
  <dcterms:created xsi:type="dcterms:W3CDTF">2012-02-10T16:37:15Z</dcterms:created>
  <dcterms:modified xsi:type="dcterms:W3CDTF">2015-03-30T18:59:44Z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