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696" r:id="rId3"/>
  </p:sldMasterIdLst>
  <p:sldIdLst>
    <p:sldId id="256" r:id="rId4"/>
    <p:sldId id="257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EF62-A06F-4E22-B430-EF5FE52511B0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EF62-A06F-4E22-B430-EF5FE52511B0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EF62-A06F-4E22-B430-EF5FE52511B0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  <a:prstGeom prst="rect">
            <a:avLst/>
          </a:prstGeo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EF62-A06F-4E22-B430-EF5FE52511B0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  <a:prstGeom prst="rect">
            <a:avLst/>
          </a:prstGeo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  <a:prstGeom prst="rect">
            <a:avLst/>
          </a:prstGeo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  <a:prstGeom prst="rect">
            <a:avLst/>
          </a:prstGeo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EF62-A06F-4E22-B430-EF5FE52511B0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  <a:prstGeom prst="rect">
            <a:avLst/>
          </a:prstGeo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  <a:prstGeom prst="rect">
            <a:avLst/>
          </a:prstGeo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EF62-A06F-4E22-B430-EF5FE52511B0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EF62-A06F-4E22-B430-EF5FE52511B0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EF62-A06F-4E22-B430-EF5FE52511B0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EF62-A06F-4E22-B430-EF5FE52511B0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EF62-A06F-4E22-B430-EF5FE52511B0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EF62-A06F-4E22-B430-EF5FE52511B0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6E6EF62-A06F-4E22-B430-EF5FE52511B0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44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10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9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2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4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7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45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22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1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5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3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6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9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43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30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33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5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7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9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74320" lvl="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en-US" sz="2400" smtClean="0">
                <a:solidFill>
                  <a:schemeClr val="tx2"/>
                </a:solidFill>
              </a:rPr>
              <a:t>A.) Response A</a:t>
            </a:r>
            <a:endParaRPr lang="en-US" sz="2400">
              <a:solidFill>
                <a:schemeClr val="tx2"/>
              </a:solidFill>
            </a:endParaRPr>
          </a:p>
        </p:txBody>
      </p:sp>
      <p:sp>
        <p:nvSpPr>
          <p:cNvPr id="10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74320" lvl="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en-US" sz="2400" smtClean="0">
                <a:solidFill>
                  <a:schemeClr val="tx2"/>
                </a:solidFill>
              </a:rPr>
              <a:t>B.) Response B</a:t>
            </a:r>
            <a:endParaRPr lang="en-US" sz="2400">
              <a:solidFill>
                <a:schemeClr val="tx2"/>
              </a:solidFill>
            </a:endParaRPr>
          </a:p>
        </p:txBody>
      </p:sp>
      <p:sp>
        <p:nvSpPr>
          <p:cNvPr id="11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74320" lvl="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en-US" sz="2400" smtClean="0">
                <a:solidFill>
                  <a:schemeClr val="tx2"/>
                </a:solidFill>
              </a:rPr>
              <a:t>C.) Response C</a:t>
            </a:r>
            <a:endParaRPr lang="en-US" sz="2400">
              <a:solidFill>
                <a:schemeClr val="tx2"/>
              </a:solidFill>
            </a:endParaRPr>
          </a:p>
        </p:txBody>
      </p:sp>
      <p:sp>
        <p:nvSpPr>
          <p:cNvPr id="12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74320" lvl="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en-US" sz="2400" smtClean="0">
                <a:solidFill>
                  <a:schemeClr val="tx2"/>
                </a:solidFill>
              </a:rPr>
              <a:t>D.) Response D</a:t>
            </a:r>
            <a:endParaRPr lang="en-US" sz="2400">
              <a:solidFill>
                <a:schemeClr val="tx2"/>
              </a:solidFill>
            </a:endParaRPr>
          </a:p>
        </p:txBody>
      </p:sp>
      <p:sp>
        <p:nvSpPr>
          <p:cNvPr id="13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74320" lvl="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en-US" sz="2400" smtClean="0">
                <a:solidFill>
                  <a:schemeClr val="tx2"/>
                </a:solidFill>
              </a:rPr>
              <a:t>E.) Response E</a:t>
            </a:r>
            <a:endParaRPr lang="en-US" sz="2400">
              <a:solidFill>
                <a:schemeClr val="tx2"/>
              </a:solidFill>
            </a:endParaRPr>
          </a:p>
        </p:txBody>
      </p:sp>
      <p:sp>
        <p:nvSpPr>
          <p:cNvPr id="15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1587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5875" cap="flat" cmpd="sng" algn="ctr">
                <a:solidFill>
                  <a:schemeClr val="accent1">
                    <a:shade val="50000"/>
                    <a:shade val="75000"/>
                    <a:lumMod val="8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6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1587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5875" cap="flat" cmpd="sng" algn="ctr">
                <a:solidFill>
                  <a:schemeClr val="accent1">
                    <a:shade val="50000"/>
                    <a:shade val="75000"/>
                    <a:lumMod val="8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6.png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5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8229600" cy="1981200"/>
          </a:xfrm>
        </p:spPr>
        <p:txBody>
          <a:bodyPr>
            <a:normAutofit/>
          </a:bodyPr>
          <a:lstStyle/>
          <a:p>
            <a:r>
              <a:rPr lang="en-US" b="1" dirty="0" smtClean="0"/>
              <a:t>Find a Point that Partitions a Segment in a Given Ratio a:b</a:t>
            </a:r>
            <a:endParaRPr lang="en-US" b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7357404"/>
              </p:ext>
            </p:extLst>
          </p:nvPr>
        </p:nvGraphicFramePr>
        <p:xfrm>
          <a:off x="496888" y="3048000"/>
          <a:ext cx="8245475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3" imgW="2603160" imgH="457200" progId="Equation.DSMT4">
                  <p:embed/>
                </p:oleObj>
              </mc:Choice>
              <mc:Fallback>
                <p:oleObj name="Equation" r:id="rId3" imgW="260316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96888" y="3048000"/>
                        <a:ext cx="8245475" cy="144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1438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1414272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/>
              <a:t>Example 1: Find the coordinates of </a:t>
            </a:r>
            <a:r>
              <a:rPr lang="en-US" sz="2800" b="1" i="1" dirty="0" smtClean="0"/>
              <a:t>P</a:t>
            </a:r>
            <a:r>
              <a:rPr lang="en-US" sz="2800" b="1" dirty="0" smtClean="0"/>
              <a:t> along the directed line segment </a:t>
            </a:r>
            <a:r>
              <a:rPr lang="en-US" sz="2800" b="1" i="1" dirty="0" smtClean="0"/>
              <a:t>AB</a:t>
            </a:r>
            <a:r>
              <a:rPr lang="en-US" sz="2800" b="1" dirty="0" smtClean="0"/>
              <a:t> so that the ratio of </a:t>
            </a:r>
            <a:r>
              <a:rPr lang="en-US" sz="2800" b="1" i="1" dirty="0" smtClean="0"/>
              <a:t>AP</a:t>
            </a:r>
            <a:r>
              <a:rPr lang="en-US" sz="2800" b="1" dirty="0" smtClean="0"/>
              <a:t> to </a:t>
            </a:r>
            <a:r>
              <a:rPr lang="en-US" sz="2800" b="1" i="1" dirty="0" smtClean="0"/>
              <a:t>PB</a:t>
            </a:r>
            <a:r>
              <a:rPr lang="en-US" sz="2800" b="1" dirty="0" smtClean="0"/>
              <a:t> is 3 to 2.</a:t>
            </a:r>
            <a:endParaRPr lang="en-US" sz="28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32" t="42387" r="6451" b="13484"/>
          <a:stretch/>
        </p:blipFill>
        <p:spPr bwMode="auto">
          <a:xfrm>
            <a:off x="10886" y="2133600"/>
            <a:ext cx="3946359" cy="416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7190169"/>
              </p:ext>
            </p:extLst>
          </p:nvPr>
        </p:nvGraphicFramePr>
        <p:xfrm>
          <a:off x="3886200" y="2286000"/>
          <a:ext cx="5394325" cy="104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Equation" r:id="rId4" imgW="2361960" imgH="457200" progId="Equation.DSMT4">
                  <p:embed/>
                </p:oleObj>
              </mc:Choice>
              <mc:Fallback>
                <p:oleObj name="Equation" r:id="rId4" imgW="2361960" imgH="457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286000"/>
                        <a:ext cx="5394325" cy="1042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5410198"/>
              </p:ext>
            </p:extLst>
          </p:nvPr>
        </p:nvGraphicFramePr>
        <p:xfrm>
          <a:off x="4419600" y="3606800"/>
          <a:ext cx="37973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Equation" r:id="rId6" imgW="1422360" imgH="457200" progId="Equation.DSMT4">
                  <p:embed/>
                </p:oleObj>
              </mc:Choice>
              <mc:Fallback>
                <p:oleObj name="Equation" r:id="rId6" imgW="1422360" imgH="457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3606800"/>
                        <a:ext cx="37973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9816863"/>
              </p:ext>
            </p:extLst>
          </p:nvPr>
        </p:nvGraphicFramePr>
        <p:xfrm>
          <a:off x="4800600" y="5105400"/>
          <a:ext cx="267652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Equation" r:id="rId8" imgW="685800" imgH="253800" progId="Equation.DSMT4">
                  <p:embed/>
                </p:oleObj>
              </mc:Choice>
              <mc:Fallback>
                <p:oleObj name="Equation" r:id="rId8" imgW="685800" imgH="2538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5105400"/>
                        <a:ext cx="267652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37587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16764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2:  Find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coordinates of point P along the directed line segment AB so that AP to PB is the given ratio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A(1, 3), B(8, 4);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1.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5312918"/>
              </p:ext>
            </p:extLst>
          </p:nvPr>
        </p:nvGraphicFramePr>
        <p:xfrm>
          <a:off x="109538" y="2522538"/>
          <a:ext cx="5761037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8" name="Equation" r:id="rId3" imgW="2743200" imgH="457200" progId="Equation.DSMT4">
                  <p:embed/>
                </p:oleObj>
              </mc:Choice>
              <mc:Fallback>
                <p:oleObj name="Equation" r:id="rId3" imgW="27432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538" y="2522538"/>
                        <a:ext cx="5761037" cy="95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6976036"/>
              </p:ext>
            </p:extLst>
          </p:nvPr>
        </p:nvGraphicFramePr>
        <p:xfrm>
          <a:off x="500063" y="3657600"/>
          <a:ext cx="4386758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9" name="Equation" r:id="rId5" imgW="1384200" imgH="457200" progId="Equation.DSMT4">
                  <p:embed/>
                </p:oleObj>
              </mc:Choice>
              <mc:Fallback>
                <p:oleObj name="Equation" r:id="rId5" imgW="13842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3" y="3657600"/>
                        <a:ext cx="4386758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8543575"/>
              </p:ext>
            </p:extLst>
          </p:nvPr>
        </p:nvGraphicFramePr>
        <p:xfrm>
          <a:off x="790575" y="5257800"/>
          <a:ext cx="3030538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0" name="Equation" r:id="rId7" imgW="672840" imgH="253800" progId="Equation.DSMT4">
                  <p:embed/>
                </p:oleObj>
              </mc:Choice>
              <mc:Fallback>
                <p:oleObj name="Equation" r:id="rId7" imgW="6728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0575" y="5257800"/>
                        <a:ext cx="3030538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1520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16764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3:  Find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coordinates of point P along the directed line segment AB so that AP to PB is the given ratio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A(-2,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B(4,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); 3 to 7.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6845112"/>
              </p:ext>
            </p:extLst>
          </p:nvPr>
        </p:nvGraphicFramePr>
        <p:xfrm>
          <a:off x="109538" y="2522538"/>
          <a:ext cx="5761037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9" name="Equation" r:id="rId3" imgW="2743200" imgH="457200" progId="Equation.DSMT4">
                  <p:embed/>
                </p:oleObj>
              </mc:Choice>
              <mc:Fallback>
                <p:oleObj name="Equation" r:id="rId3" imgW="27432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538" y="2522538"/>
                        <a:ext cx="5761037" cy="95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7891860"/>
              </p:ext>
            </p:extLst>
          </p:nvPr>
        </p:nvGraphicFramePr>
        <p:xfrm>
          <a:off x="219075" y="3657600"/>
          <a:ext cx="4949825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0" name="Equation" r:id="rId5" imgW="1562040" imgH="457200" progId="Equation.DSMT4">
                  <p:embed/>
                </p:oleObj>
              </mc:Choice>
              <mc:Fallback>
                <p:oleObj name="Equation" r:id="rId5" imgW="156204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075" y="3657600"/>
                        <a:ext cx="4949825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0278202"/>
              </p:ext>
            </p:extLst>
          </p:nvPr>
        </p:nvGraphicFramePr>
        <p:xfrm>
          <a:off x="561975" y="5257800"/>
          <a:ext cx="3487738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1" name="Equation" r:id="rId7" imgW="774360" imgH="253800" progId="Equation.DSMT4">
                  <p:embed/>
                </p:oleObj>
              </mc:Choice>
              <mc:Fallback>
                <p:oleObj name="Equation" r:id="rId7" imgW="7743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" y="5257800"/>
                        <a:ext cx="3487738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2053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16764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4:  Find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coordinates of point P along the directed line segment AB so that AP to PB is the given ratio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A(8, 0), B(3, -2);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4.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0239781"/>
              </p:ext>
            </p:extLst>
          </p:nvPr>
        </p:nvGraphicFramePr>
        <p:xfrm>
          <a:off x="109538" y="2522538"/>
          <a:ext cx="5761037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3" name="Equation" r:id="rId3" imgW="2743200" imgH="457200" progId="Equation.DSMT4">
                  <p:embed/>
                </p:oleObj>
              </mc:Choice>
              <mc:Fallback>
                <p:oleObj name="Equation" r:id="rId3" imgW="27432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538" y="2522538"/>
                        <a:ext cx="5761037" cy="95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1811264"/>
              </p:ext>
            </p:extLst>
          </p:nvPr>
        </p:nvGraphicFramePr>
        <p:xfrm>
          <a:off x="79375" y="3657600"/>
          <a:ext cx="5230813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4" name="Equation" r:id="rId5" imgW="1650960" imgH="457200" progId="Equation.DSMT4">
                  <p:embed/>
                </p:oleObj>
              </mc:Choice>
              <mc:Fallback>
                <p:oleObj name="Equation" r:id="rId5" imgW="165096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75" y="3657600"/>
                        <a:ext cx="5230813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8500836"/>
              </p:ext>
            </p:extLst>
          </p:nvPr>
        </p:nvGraphicFramePr>
        <p:xfrm>
          <a:off x="600075" y="5181600"/>
          <a:ext cx="3201988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5" name="Equation" r:id="rId7" imgW="711000" imgH="253800" progId="Equation.DSMT4">
                  <p:embed/>
                </p:oleObj>
              </mc:Choice>
              <mc:Fallback>
                <p:oleObj name="Equation" r:id="rId7" imgW="7110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5" y="5181600"/>
                        <a:ext cx="3201988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20703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itle 2"/>
              <p:cNvSpPr>
                <a:spLocks noGrp="1"/>
              </p:cNvSpPr>
              <p:nvPr>
                <p:ph type="title"/>
              </p:nvPr>
            </p:nvSpPr>
            <p:spPr>
              <a:xfrm>
                <a:off x="228600" y="152400"/>
                <a:ext cx="8610600" cy="1676400"/>
              </a:xfrm>
            </p:spPr>
            <p:txBody>
              <a:bodyPr>
                <a:noAutofit/>
              </a:bodyPr>
              <a:lstStyle/>
              <a:p>
                <a:pPr algn="l"/>
                <a:r>
                  <a:rPr lang="en-US" sz="28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Example 5:  Find the point Q that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32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sz="32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the distance from A to B if Point A is located at (1,2) and Point B at (6,12)</a:t>
                </a:r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28600" y="152400"/>
                <a:ext cx="8610600" cy="1676400"/>
              </a:xfrm>
              <a:blipFill rotWithShape="1">
                <a:blip r:embed="rId3"/>
                <a:stretch>
                  <a:fillRect l="-1912" t="-3273" r="-2266" b="-14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1750418"/>
              </p:ext>
            </p:extLst>
          </p:nvPr>
        </p:nvGraphicFramePr>
        <p:xfrm>
          <a:off x="109538" y="2522538"/>
          <a:ext cx="5761037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4" imgW="2743200" imgH="457200" progId="Equation.DSMT4">
                  <p:embed/>
                </p:oleObj>
              </mc:Choice>
              <mc:Fallback>
                <p:oleObj name="Equation" r:id="rId4" imgW="27432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538" y="2522538"/>
                        <a:ext cx="5761037" cy="95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0336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itle 2"/>
              <p:cNvSpPr>
                <a:spLocks noGrp="1"/>
              </p:cNvSpPr>
              <p:nvPr>
                <p:ph type="title"/>
              </p:nvPr>
            </p:nvSpPr>
            <p:spPr>
              <a:xfrm>
                <a:off x="228600" y="152400"/>
                <a:ext cx="8610600" cy="1676400"/>
              </a:xfrm>
            </p:spPr>
            <p:txBody>
              <a:bodyPr>
                <a:noAutofit/>
              </a:bodyPr>
              <a:lstStyle/>
              <a:p>
                <a:pPr algn="l"/>
                <a:r>
                  <a:rPr lang="en-US" sz="28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Example 6:  Find the point Q that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sz="2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32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sz="32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the distance from H to J if Point H is located at ( – 5, – 6) and Point J at (5,– 1)</a:t>
                </a:r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28600" y="152400"/>
                <a:ext cx="8610600" cy="1676400"/>
              </a:xfrm>
              <a:blipFill rotWithShape="1">
                <a:blip r:embed="rId3"/>
                <a:stretch>
                  <a:fillRect l="-1912" t="-3636" r="-1204" b="-14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9169462"/>
              </p:ext>
            </p:extLst>
          </p:nvPr>
        </p:nvGraphicFramePr>
        <p:xfrm>
          <a:off x="109538" y="2522538"/>
          <a:ext cx="5761037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Equation" r:id="rId4" imgW="2743200" imgH="457200" progId="Equation.DSMT4">
                  <p:embed/>
                </p:oleObj>
              </mc:Choice>
              <mc:Fallback>
                <p:oleObj name="Equation" r:id="rId4" imgW="27432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538" y="2522538"/>
                        <a:ext cx="5761037" cy="95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7687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itle 2"/>
              <p:cNvSpPr>
                <a:spLocks noGrp="1"/>
              </p:cNvSpPr>
              <p:nvPr>
                <p:ph type="title"/>
              </p:nvPr>
            </p:nvSpPr>
            <p:spPr>
              <a:xfrm>
                <a:off x="228600" y="152400"/>
                <a:ext cx="8610600" cy="1676400"/>
              </a:xfrm>
            </p:spPr>
            <p:txBody>
              <a:bodyPr>
                <a:noAutofit/>
              </a:bodyPr>
              <a:lstStyle/>
              <a:p>
                <a:pPr algn="l"/>
                <a:r>
                  <a:rPr lang="en-US" sz="28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Think about it: If Point P if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𝟕</m:t>
                        </m:r>
                      </m:den>
                    </m:f>
                  </m:oMath>
                </a14:m>
                <a:r>
                  <a:rPr lang="en-US" sz="32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the distance from A to B, then it is how much of the distance from B to A??</a:t>
                </a:r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28600" y="152400"/>
                <a:ext cx="8610600" cy="1676400"/>
              </a:xfrm>
              <a:blipFill rotWithShape="1">
                <a:blip r:embed="rId2"/>
                <a:stretch>
                  <a:fillRect l="-1912" t="-3273" r="-3541" b="-14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77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QuestionMaster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101</TotalTime>
  <Words>264</Words>
  <Application>Microsoft Office PowerPoint</Application>
  <PresentationFormat>On-screen Show (4:3)</PresentationFormat>
  <Paragraphs>8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Waveform</vt:lpstr>
      <vt:lpstr>iRespondGraphMaster</vt:lpstr>
      <vt:lpstr>iRespondQuestionMaster</vt:lpstr>
      <vt:lpstr>Equation</vt:lpstr>
      <vt:lpstr>Find a Point that Partitions a Segment in a Given Ratio a:b</vt:lpstr>
      <vt:lpstr>Example 1: Find the coordinates of P along the directed line segment AB so that the ratio of AP to PB is 3 to 2.</vt:lpstr>
      <vt:lpstr>Example 2:  Find the coordinates of point P along the directed line segment AB so that AP to PB is the given ratio.     A(1, 3), B(8, 4); 4 to 1.</vt:lpstr>
      <vt:lpstr>Example 3:  Find the coordinates of point P along the directed line segment AB so that AP to PB is the given ratio.     A(-2, 1), B(4, 5); 3 to 7.</vt:lpstr>
      <vt:lpstr>Example 4:  Find the coordinates of point P along the directed line segment AB so that AP to PB is the given ratio.     A(8, 0), B(3, -2); 1 to 4.</vt:lpstr>
      <vt:lpstr>Example 5:  Find the point Q that is 1/5 the distance from A to B if Point A is located at (1,2) and Point B at (6,12)</vt:lpstr>
      <vt:lpstr>Example 6:  Find the point Q that is 4/5 the distance from H to J if Point H is located at ( – 5, – 6) and Point J at (5,– 1)</vt:lpstr>
      <vt:lpstr>Think about it: If Point P if 3/7 the distance from A to B, then it is how much of the distance from B to A??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 a Point that Partitions a Segment in a Given Ratio</dc:title>
  <dc:creator>Emily Freeman</dc:creator>
  <cp:lastModifiedBy>Jenna Fischer</cp:lastModifiedBy>
  <cp:revision>19</cp:revision>
  <dcterms:created xsi:type="dcterms:W3CDTF">2012-06-18T01:17:16Z</dcterms:created>
  <dcterms:modified xsi:type="dcterms:W3CDTF">2015-03-25T16:17:02Z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</Properties>
</file>