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  <p:sldMasterId id="2147483696" r:id="rId3"/>
  </p:sldMasterIdLst>
  <p:sldIdLst>
    <p:sldId id="282" r:id="rId4"/>
    <p:sldId id="281" r:id="rId5"/>
    <p:sldId id="28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6EF62-A06F-4E22-B430-EF5FE52511B0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6EF62-A06F-4E22-B430-EF5FE52511B0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6EF62-A06F-4E22-B430-EF5FE52511B0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66E6EF62-A06F-4E22-B430-EF5FE52511B0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66E6EF62-A06F-4E22-B430-EF5FE52511B0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66E6EF62-A06F-4E22-B430-EF5FE52511B0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66E6EF62-A06F-4E22-B430-EF5FE52511B0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66E6EF62-A06F-4E22-B430-EF5FE52511B0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66E6EF62-A06F-4E22-B430-EF5FE52511B0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66E6EF62-A06F-4E22-B430-EF5FE52511B0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  <a:prstGeom prst="rect">
            <a:avLst/>
          </a:prstGeo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66E6EF62-A06F-4E22-B430-EF5FE52511B0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6EF62-A06F-4E22-B430-EF5FE52511B0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66E6EF62-A06F-4E22-B430-EF5FE52511B0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66E6EF62-A06F-4E22-B430-EF5FE52511B0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  <a:prstGeom prst="rect">
            <a:avLst/>
          </a:prstGeo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  <a:prstGeom prst="rect">
            <a:avLst/>
          </a:prstGeo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66E6EF62-A06F-4E22-B430-EF5FE52511B0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66E6EF62-A06F-4E22-B430-EF5FE52511B0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66E6EF62-A06F-4E22-B430-EF5FE52511B0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66E6EF62-A06F-4E22-B430-EF5FE52511B0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66E6EF62-A06F-4E22-B430-EF5FE52511B0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66E6EF62-A06F-4E22-B430-EF5FE52511B0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66E6EF62-A06F-4E22-B430-EF5FE52511B0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  <a:prstGeom prst="rect">
            <a:avLst/>
          </a:prstGeo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66E6EF62-A06F-4E22-B430-EF5FE52511B0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6EF62-A06F-4E22-B430-EF5FE52511B0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66E6EF62-A06F-4E22-B430-EF5FE52511B0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66E6EF62-A06F-4E22-B430-EF5FE52511B0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  <a:prstGeom prst="rect">
            <a:avLst/>
          </a:prstGeo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  <a:prstGeom prst="rect">
            <a:avLst/>
          </a:prstGeo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6EF62-A06F-4E22-B430-EF5FE52511B0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6EF62-A06F-4E22-B430-EF5FE52511B0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6EF62-A06F-4E22-B430-EF5FE52511B0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6EF62-A06F-4E22-B430-EF5FE52511B0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6EF62-A06F-4E22-B430-EF5FE52511B0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6EF62-A06F-4E22-B430-EF5FE52511B0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6E6EF62-A06F-4E22-B430-EF5FE52511B0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44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10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  <a:shade val="75000"/>
                      <a:lumMod val="8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  <a:shade val="75000"/>
                      <a:lumMod val="8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9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  <a:shade val="75000"/>
                      <a:lumMod val="8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2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  <a:shade val="75000"/>
                      <a:lumMod val="8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  <a:shade val="75000"/>
                      <a:lumMod val="8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4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  <a:shade val="75000"/>
                      <a:lumMod val="8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7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  <a:shade val="75000"/>
                      <a:lumMod val="8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45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22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  <a:shade val="75000"/>
                      <a:lumMod val="8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  <a:shade val="75000"/>
                      <a:lumMod val="8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  <a:shade val="75000"/>
                      <a:lumMod val="8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1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  <a:shade val="75000"/>
                      <a:lumMod val="8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5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  <a:shade val="75000"/>
                      <a:lumMod val="8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3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  <a:shade val="75000"/>
                      <a:lumMod val="8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6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  <a:shade val="75000"/>
                      <a:lumMod val="8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9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  <a:shade val="75000"/>
                      <a:lumMod val="8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43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30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33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  <a:shade val="75000"/>
                      <a:lumMod val="8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5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  <a:shade val="75000"/>
                      <a:lumMod val="8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7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  <a:shade val="75000"/>
                      <a:lumMod val="8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9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  <a:shade val="75000"/>
                      <a:lumMod val="8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n-US" sz="4400" smtClean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44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74320" lvl="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</a:pPr>
            <a:r>
              <a:rPr lang="en-US" sz="2400" smtClean="0">
                <a:solidFill>
                  <a:schemeClr val="tx2"/>
                </a:solidFill>
              </a:rPr>
              <a:t>A.) Response A</a:t>
            </a:r>
            <a:endParaRPr lang="en-US" sz="2400">
              <a:solidFill>
                <a:schemeClr val="tx2"/>
              </a:solidFill>
            </a:endParaRPr>
          </a:p>
        </p:txBody>
      </p:sp>
      <p:sp>
        <p:nvSpPr>
          <p:cNvPr id="10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74320" lvl="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</a:pPr>
            <a:r>
              <a:rPr lang="en-US" sz="2400" smtClean="0">
                <a:solidFill>
                  <a:schemeClr val="tx2"/>
                </a:solidFill>
              </a:rPr>
              <a:t>B.) Response B</a:t>
            </a:r>
            <a:endParaRPr lang="en-US" sz="2400">
              <a:solidFill>
                <a:schemeClr val="tx2"/>
              </a:solidFill>
            </a:endParaRPr>
          </a:p>
        </p:txBody>
      </p:sp>
      <p:sp>
        <p:nvSpPr>
          <p:cNvPr id="11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74320" lvl="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</a:pPr>
            <a:r>
              <a:rPr lang="en-US" sz="2400" smtClean="0">
                <a:solidFill>
                  <a:schemeClr val="tx2"/>
                </a:solidFill>
              </a:rPr>
              <a:t>C.) Response C</a:t>
            </a:r>
            <a:endParaRPr lang="en-US" sz="2400">
              <a:solidFill>
                <a:schemeClr val="tx2"/>
              </a:solidFill>
            </a:endParaRPr>
          </a:p>
        </p:txBody>
      </p:sp>
      <p:sp>
        <p:nvSpPr>
          <p:cNvPr id="12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74320" lvl="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</a:pPr>
            <a:r>
              <a:rPr lang="en-US" sz="2400" smtClean="0">
                <a:solidFill>
                  <a:schemeClr val="tx2"/>
                </a:solidFill>
              </a:rPr>
              <a:t>D.) Response D</a:t>
            </a:r>
            <a:endParaRPr lang="en-US" sz="2400">
              <a:solidFill>
                <a:schemeClr val="tx2"/>
              </a:solidFill>
            </a:endParaRPr>
          </a:p>
        </p:txBody>
      </p:sp>
      <p:sp>
        <p:nvSpPr>
          <p:cNvPr id="13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74320" lvl="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</a:pPr>
            <a:r>
              <a:rPr lang="en-US" sz="2400" smtClean="0">
                <a:solidFill>
                  <a:schemeClr val="tx2"/>
                </a:solidFill>
              </a:rPr>
              <a:t>E.) Response E</a:t>
            </a:r>
            <a:endParaRPr lang="en-US" sz="2400">
              <a:solidFill>
                <a:schemeClr val="tx2"/>
              </a:solidFill>
            </a:endParaRPr>
          </a:p>
        </p:txBody>
      </p:sp>
      <p:sp>
        <p:nvSpPr>
          <p:cNvPr id="15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1587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5875" cap="flat" cmpd="sng" algn="ctr">
                <a:solidFill>
                  <a:schemeClr val="accent1">
                    <a:shade val="50000"/>
                    <a:shade val="75000"/>
                    <a:lumMod val="8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6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1587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5875" cap="flat" cmpd="sng" algn="ctr">
                <a:solidFill>
                  <a:schemeClr val="accent1">
                    <a:shade val="50000"/>
                    <a:shade val="75000"/>
                    <a:lumMod val="8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1"/>
            <a:ext cx="7772400" cy="28194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Partition Line Segments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(1 Dimension)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6228582"/>
              </p:ext>
            </p:extLst>
          </p:nvPr>
        </p:nvGraphicFramePr>
        <p:xfrm>
          <a:off x="1576025" y="3200400"/>
          <a:ext cx="5991949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0" name="Equation" r:id="rId3" imgW="1320480" imgH="457200" progId="Equation.DSMT4">
                  <p:embed/>
                </p:oleObj>
              </mc:Choice>
              <mc:Fallback>
                <p:oleObj name="Equation" r:id="rId3" imgW="1320480" imgH="457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6025" y="3200400"/>
                        <a:ext cx="5991949" cy="2057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5617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Partition – 1 Dimension</a:t>
            </a:r>
            <a:endParaRPr lang="en-US" sz="5400" b="1" dirty="0"/>
          </a:p>
        </p:txBody>
      </p:sp>
      <p:sp>
        <p:nvSpPr>
          <p:cNvPr id="4" name="Rectangle 3"/>
          <p:cNvSpPr/>
          <p:nvPr/>
        </p:nvSpPr>
        <p:spPr>
          <a:xfrm>
            <a:off x="381000" y="2286000"/>
            <a:ext cx="8534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dirty="0"/>
              <a:t>A is at </a:t>
            </a:r>
            <a:r>
              <a:rPr lang="en-US" sz="3200" dirty="0" smtClean="0"/>
              <a:t>1, </a:t>
            </a:r>
            <a:r>
              <a:rPr lang="en-US" sz="3200" dirty="0"/>
              <a:t>and B is at </a:t>
            </a:r>
            <a:r>
              <a:rPr lang="en-US" sz="3200" dirty="0" smtClean="0"/>
              <a:t>7.</a:t>
            </a:r>
          </a:p>
          <a:p>
            <a:pPr lvl="0"/>
            <a:r>
              <a:rPr lang="en-US" sz="3200" dirty="0" smtClean="0"/>
              <a:t>Find </a:t>
            </a:r>
            <a:r>
              <a:rPr lang="en-US" sz="3200" dirty="0"/>
              <a:t>the point, T, so that T partitions A to B in a 2:1 ratio.</a:t>
            </a:r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4191000"/>
            <a:ext cx="7467600" cy="1151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007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Partition – 1 Dimension</a:t>
            </a:r>
            <a:endParaRPr lang="en-US" sz="5400" b="1" dirty="0"/>
          </a:p>
        </p:txBody>
      </p:sp>
      <p:sp>
        <p:nvSpPr>
          <p:cNvPr id="4" name="Rectangle 3"/>
          <p:cNvSpPr/>
          <p:nvPr/>
        </p:nvSpPr>
        <p:spPr>
          <a:xfrm>
            <a:off x="762000" y="2209800"/>
            <a:ext cx="82296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dirty="0" smtClean="0"/>
              <a:t>A </a:t>
            </a:r>
            <a:r>
              <a:rPr lang="en-US" sz="3200" dirty="0"/>
              <a:t>is at </a:t>
            </a:r>
            <a:r>
              <a:rPr lang="en-US" sz="3200" dirty="0" smtClean="0"/>
              <a:t>-6 </a:t>
            </a:r>
            <a:r>
              <a:rPr lang="en-US" sz="3200" dirty="0"/>
              <a:t>and B is at 4</a:t>
            </a:r>
            <a:r>
              <a:rPr lang="en-US" sz="3200" dirty="0" smtClean="0"/>
              <a:t>.</a:t>
            </a:r>
          </a:p>
          <a:p>
            <a:pPr lvl="0"/>
            <a:r>
              <a:rPr lang="en-US" sz="3200" dirty="0" smtClean="0"/>
              <a:t>Find </a:t>
            </a:r>
            <a:r>
              <a:rPr lang="en-US" sz="3200" dirty="0"/>
              <a:t>the point, T, so that T is A to B in a 2:3 ratio.</a:t>
            </a:r>
          </a:p>
          <a:p>
            <a:pPr lvl="0"/>
            <a:endParaRPr lang="en-US" sz="3200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4191000"/>
            <a:ext cx="7467600" cy="1151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1555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GraphMaster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QuestionMaster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210</TotalTime>
  <Words>69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Waveform</vt:lpstr>
      <vt:lpstr>iRespondGraphMaster</vt:lpstr>
      <vt:lpstr>iRespondQuestionMaster</vt:lpstr>
      <vt:lpstr>Equation</vt:lpstr>
      <vt:lpstr>Partition Line Segments (1 Dimension)</vt:lpstr>
      <vt:lpstr>Partition – 1 Dimension</vt:lpstr>
      <vt:lpstr>Partition – 1 Dimension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midpoint</dc:title>
  <dc:creator>Emily Freeman;Spencer Bernstein</dc:creator>
  <cp:lastModifiedBy>install</cp:lastModifiedBy>
  <cp:revision>21</cp:revision>
  <dcterms:created xsi:type="dcterms:W3CDTF">2012-06-18T01:17:16Z</dcterms:created>
  <dcterms:modified xsi:type="dcterms:W3CDTF">2013-04-18T19:31:58Z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  <property fmtid="{D5CDD505-2E9C-101B-9397-08002B2CF9AE}" pid="4" name="KeepGraph">
    <vt:bool>false</vt:bool>
  </property>
  <property fmtid="{D5CDD505-2E9C-101B-9397-08002B2CF9AE}" pid="5" name="AutoReflect">
    <vt:bool>false</vt:bool>
  </property>
</Properties>
</file>