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4"/>
  </p:notes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9" r:id="rId14"/>
    <p:sldId id="262" r:id="rId15"/>
    <p:sldId id="263" r:id="rId16"/>
    <p:sldId id="264" r:id="rId17"/>
    <p:sldId id="266" r:id="rId18"/>
    <p:sldId id="265" r:id="rId19"/>
    <p:sldId id="277" r:id="rId20"/>
    <p:sldId id="278" r:id="rId21"/>
    <p:sldId id="26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15CB2-E128-4597-BE78-2E855612C9AC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4FDFF-801E-45EC-9E51-F241F72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9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First two examples: correlations</a:t>
            </a:r>
          </a:p>
          <a:p>
            <a:r>
              <a:rPr lang="en-US" smtClean="0"/>
              <a:t>Last example: causation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716F1-7C21-4F7B-BBBC-BEC716600BE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Draw a sketch of a graph to discuss….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2668E-ABDF-410E-9142-26C38F9E2AF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DD3E5-9FA7-4DAC-B346-ED33AA9163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CAC2E-3738-4350-A30A-F68E4EFC10C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9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0EDF3-267F-4A51-A1C9-16FEC022FAE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93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9D0EA-3AD0-4FFE-AC35-E1A2D7A870A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52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516AC-545E-4B51-932F-BA172AF4EDB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875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39DACD-3E80-4688-A0FA-8437B92346A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D7E16E-FDB0-48B8-9DC5-2511A2FF727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6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19D696-7409-4BB6-A9C2-582DED0F921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7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FE2408-0443-4FA0-A9AB-B8C4B5CD6F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4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8AD9AA-B85A-4078-865A-382FE34204D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6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69E0FE-F406-4201-9573-863A5DD7270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6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  <a:prstGeom prst="rect">
            <a:avLst/>
          </a:prstGeo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  <a:prstGeom prst="rect">
            <a:avLst/>
          </a:prstGeo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150A401-6E39-4DE3-843C-0E0A0148A86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A3F2F-ADB2-4CAA-A6E1-FD96182373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7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2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457200">
              <a:spcBef>
                <a:spcPct val="0"/>
              </a:spcBef>
              <a:buNone/>
            </a:pPr>
            <a:r>
              <a:rPr lang="en-US" sz="48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8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A.) Response A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B.) Response B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C.) Response C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D.) Response D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E.) Response E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  <a:shade val="9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  <a:shade val="9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2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0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9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6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1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3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7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3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57046" y="3016696"/>
            <a:ext cx="4847038" cy="1269916"/>
          </a:xfrm>
        </p:spPr>
        <p:txBody>
          <a:bodyPr/>
          <a:lstStyle/>
          <a:p>
            <a:r>
              <a:rPr lang="en-US" sz="6600" b="1" dirty="0" smtClean="0"/>
              <a:t>Regression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Correlation vs. Causation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42212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1442674"/>
          </a:xfrm>
        </p:spPr>
        <p:txBody>
          <a:bodyPr/>
          <a:lstStyle/>
          <a:p>
            <a:r>
              <a:rPr lang="en-US" sz="4000" dirty="0" smtClean="0"/>
              <a:t>Put the correlation coefficients in order from </a:t>
            </a:r>
            <a:r>
              <a:rPr lang="en-US" sz="4000" b="1" dirty="0" smtClean="0"/>
              <a:t>weakest</a:t>
            </a:r>
            <a:r>
              <a:rPr lang="en-US" sz="4000" dirty="0" smtClean="0"/>
              <a:t> to </a:t>
            </a:r>
            <a:r>
              <a:rPr lang="en-US" sz="4000" b="1" i="1" dirty="0" smtClean="0"/>
              <a:t>strongest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8388"/>
            <a:ext cx="83058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/>
              <a:t>Ex 1</a:t>
            </a:r>
            <a:r>
              <a:rPr lang="en-US" sz="4000" dirty="0" smtClean="0"/>
              <a:t>:  0.87, -0.81, 0.43, 0.07, -0.98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u="sng" dirty="0" smtClean="0"/>
              <a:t>Ex 2</a:t>
            </a:r>
            <a:r>
              <a:rPr lang="en-US" sz="4000" dirty="0" smtClean="0"/>
              <a:t>: 0.32, -0.65, 0.63, -0.42, 0.04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971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0.07, 0.43, -0.81, 0.87, &amp; -0.98 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257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0.04, 0.32, -0.42, 0.63, &amp; -0.65 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8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Correlation Coefficient to the 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 smtClean="0"/>
              <a:t>Correlation Coefficients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-1</a:t>
            </a:r>
          </a:p>
          <a:p>
            <a:pPr marL="0" indent="0" algn="ctr">
              <a:buNone/>
            </a:pPr>
            <a:r>
              <a:rPr lang="en-US" sz="3600" dirty="0" smtClean="0"/>
              <a:t>-0.5</a:t>
            </a:r>
          </a:p>
          <a:p>
            <a:pPr marL="0" indent="0" algn="ctr">
              <a:buNone/>
            </a:pPr>
            <a:r>
              <a:rPr lang="en-US" sz="3600" dirty="0" smtClean="0"/>
              <a:t>0</a:t>
            </a:r>
          </a:p>
          <a:p>
            <a:pPr marL="0" indent="0" algn="ctr">
              <a:buNone/>
            </a:pPr>
            <a:r>
              <a:rPr lang="en-US" sz="3600" dirty="0" smtClean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6" r="69661"/>
          <a:stretch/>
        </p:blipFill>
        <p:spPr bwMode="auto">
          <a:xfrm>
            <a:off x="841375" y="2850059"/>
            <a:ext cx="2740025" cy="275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48400" y="48006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Correlation Coefficient to the 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 smtClean="0"/>
              <a:t>Correlation Coefficients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-1</a:t>
            </a:r>
          </a:p>
          <a:p>
            <a:pPr marL="0" indent="0" algn="ctr">
              <a:buNone/>
            </a:pPr>
            <a:r>
              <a:rPr lang="en-US" sz="3600" dirty="0" smtClean="0"/>
              <a:t>-0.5</a:t>
            </a:r>
          </a:p>
          <a:p>
            <a:pPr marL="0" indent="0" algn="ctr">
              <a:buNone/>
            </a:pPr>
            <a:r>
              <a:rPr lang="en-US" sz="3600" dirty="0" smtClean="0"/>
              <a:t>0</a:t>
            </a:r>
          </a:p>
          <a:p>
            <a:pPr marL="0" indent="0" algn="ctr">
              <a:buNone/>
            </a:pPr>
            <a:r>
              <a:rPr lang="en-US" sz="3600" dirty="0" smtClean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70595"/>
          <a:stretch/>
        </p:blipFill>
        <p:spPr bwMode="auto">
          <a:xfrm>
            <a:off x="1176373" y="2743200"/>
            <a:ext cx="2347841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28956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Correlation Coefficient to the 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 smtClean="0"/>
              <a:t>Correlation Coefficients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-1</a:t>
            </a:r>
          </a:p>
          <a:p>
            <a:pPr marL="0" indent="0" algn="ctr">
              <a:buNone/>
            </a:pPr>
            <a:r>
              <a:rPr lang="en-US" sz="3600" dirty="0" smtClean="0"/>
              <a:t>-0.5</a:t>
            </a:r>
          </a:p>
          <a:p>
            <a:pPr marL="0" indent="0" algn="ctr">
              <a:buNone/>
            </a:pPr>
            <a:r>
              <a:rPr lang="en-US" sz="3600" dirty="0" smtClean="0"/>
              <a:t>0</a:t>
            </a:r>
          </a:p>
          <a:p>
            <a:pPr marL="0" indent="0" algn="ctr">
              <a:buNone/>
            </a:pPr>
            <a:r>
              <a:rPr lang="en-US" sz="3600" dirty="0" smtClean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0"/>
          <a:stretch/>
        </p:blipFill>
        <p:spPr bwMode="auto">
          <a:xfrm>
            <a:off x="917341" y="2743200"/>
            <a:ext cx="2865905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54102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Correlation Coefficient to the 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 smtClean="0"/>
              <a:t>Correlation Coefficients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-1</a:t>
            </a:r>
          </a:p>
          <a:p>
            <a:pPr marL="0" indent="0" algn="ctr">
              <a:buNone/>
            </a:pPr>
            <a:r>
              <a:rPr lang="en-US" sz="3600" dirty="0" smtClean="0"/>
              <a:t>-0.5</a:t>
            </a:r>
          </a:p>
          <a:p>
            <a:pPr marL="0" indent="0" algn="ctr">
              <a:buNone/>
            </a:pPr>
            <a:r>
              <a:rPr lang="en-US" sz="3600" dirty="0" smtClean="0"/>
              <a:t>0</a:t>
            </a:r>
          </a:p>
          <a:p>
            <a:pPr marL="0" indent="0" algn="ctr">
              <a:buNone/>
            </a:pPr>
            <a:r>
              <a:rPr lang="en-US" sz="3600" dirty="0" smtClean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 bwMode="auto">
          <a:xfrm>
            <a:off x="841375" y="2832632"/>
            <a:ext cx="3017838" cy="306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40386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2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Correlation Coefficient to the 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 smtClean="0"/>
              <a:t>Correlation Coefficients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-1</a:t>
            </a:r>
          </a:p>
          <a:p>
            <a:pPr marL="0" indent="0" algn="ctr">
              <a:buNone/>
            </a:pPr>
            <a:r>
              <a:rPr lang="en-US" sz="3600" dirty="0" smtClean="0"/>
              <a:t>-0.5</a:t>
            </a:r>
          </a:p>
          <a:p>
            <a:pPr marL="0" indent="0" algn="ctr">
              <a:buNone/>
            </a:pPr>
            <a:r>
              <a:rPr lang="en-US" sz="3600" dirty="0" smtClean="0"/>
              <a:t>0</a:t>
            </a:r>
          </a:p>
          <a:p>
            <a:pPr marL="0" indent="0" algn="ctr">
              <a:buNone/>
            </a:pPr>
            <a:r>
              <a:rPr lang="en-US" sz="3600" dirty="0" smtClean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41375" y="2986011"/>
            <a:ext cx="3017838" cy="276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35052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" y="1676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number of hours you work 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vs. The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amount of money in your bank account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52400" y="3048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 The number of hours workers receive safety training 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vs. The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number of accidents on the job.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52400" y="44196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 The number of students at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Hillgrove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vs. The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number of dogs in Atlanta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0" dirty="0" smtClean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Positive, Negative, or No Correlation?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22675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Positive</a:t>
            </a:r>
            <a:endParaRPr lang="en-US" sz="32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3911025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Negative</a:t>
            </a:r>
            <a:endParaRPr lang="en-US" sz="32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3743" y="4907499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No Correlation</a:t>
            </a:r>
            <a:endParaRPr lang="en-US" sz="32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0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2" grpId="0"/>
      <p:bldP spid="12303" grpId="0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D. The number of heaters sold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vs.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months in order from February to July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1000" y="3048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E.  The number of rice dishes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eaten vs. The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number of cars on I-75 throughout the day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1000" y="44196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F.  The number of calories burned/lost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vs. The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amount of hours walked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0" dirty="0" smtClean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Positive, Negative, or No Correlation?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0" y="2122675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Negative</a:t>
            </a:r>
            <a:endParaRPr lang="en-US" sz="32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3911025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No Correlation</a:t>
            </a:r>
            <a:endParaRPr lang="en-US" sz="32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3743" y="4907499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Positive</a:t>
            </a:r>
            <a:endParaRPr lang="en-US" sz="32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18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smtClean="0"/>
              <a:t>Classwork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Correlation Worksheet (with notes)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967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smtClean="0"/>
              <a:t>Homework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Correlation &amp; Causation Worksheet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9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Correlation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statistical way to measure the relationship between two sets of data.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Means that both things are observed at the same time.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Causation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Means that one thing will cause the other.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You can have correlation without causation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There is a correlation (relationship)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between the number of firemen fighting a fire and the size of the fire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(The more firefighters at the scene means that there is a bigger fire.)</a:t>
            </a:r>
            <a:endParaRPr 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However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this doesn’t mean that bringing more firemen will cause the size of the fire to increase</a:t>
            </a:r>
          </a:p>
        </p:txBody>
      </p:sp>
    </p:spTree>
    <p:extLst>
      <p:ext uri="{BB962C8B-B14F-4D97-AF65-F5344CB8AC3E}">
        <p14:creationId xmlns:p14="http://schemas.microsoft.com/office/powerpoint/2010/main" val="19506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" y="12192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 1.  A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recent study showed that college students were more likely to vote than their peers who were not in school.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52400" y="3200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 2.  Dr.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Shaw noticed that there was more trash in the hallways after 2</a:t>
            </a:r>
            <a:r>
              <a:rPr lang="en-US" sz="28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period than 1</a:t>
            </a:r>
            <a:r>
              <a:rPr lang="en-US" sz="28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period.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52400" y="51816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 3. You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hit your little sister and she cries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u="sng" kern="0" dirty="0" smtClean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Is it Causation or Correlation?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188696"/>
            <a:ext cx="373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Correlation</a:t>
            </a:r>
            <a:endParaRPr lang="en-US" sz="48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4256872"/>
            <a:ext cx="373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Correlation</a:t>
            </a:r>
            <a:endParaRPr lang="en-US" sz="48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5704820"/>
            <a:ext cx="373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Causation</a:t>
            </a:r>
            <a:endParaRPr lang="en-US" sz="48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13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2" grpId="0"/>
      <p:bldP spid="12303" grpId="0"/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781800" cy="914400"/>
          </a:xfrm>
        </p:spPr>
        <p:txBody>
          <a:bodyPr/>
          <a:lstStyle/>
          <a:p>
            <a:r>
              <a:rPr lang="en-US" dirty="0" smtClean="0"/>
              <a:t>Measuring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64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Correlation is measured by the correlation coefficient, R.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 is a number between -1 and 1.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There are 4 traits to correlation: 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Form		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Direction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Strength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Outliers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7556" y="639887"/>
            <a:ext cx="1321752" cy="1377235"/>
            <a:chOff x="406769" y="3152823"/>
            <a:chExt cx="1321752" cy="1377235"/>
          </a:xfrm>
        </p:grpSpPr>
        <p:sp>
          <p:nvSpPr>
            <p:cNvPr id="485" name="Line 5"/>
            <p:cNvSpPr>
              <a:spLocks noChangeShapeType="1"/>
            </p:cNvSpPr>
            <p:nvPr/>
          </p:nvSpPr>
          <p:spPr bwMode="auto">
            <a:xfrm>
              <a:off x="406769" y="3152823"/>
              <a:ext cx="0" cy="1377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6" name="Line 6"/>
            <p:cNvSpPr>
              <a:spLocks noChangeShapeType="1"/>
            </p:cNvSpPr>
            <p:nvPr/>
          </p:nvSpPr>
          <p:spPr bwMode="auto">
            <a:xfrm rot="16200000">
              <a:off x="1073432" y="3857936"/>
              <a:ext cx="0" cy="1310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7" name="Oval 7"/>
            <p:cNvSpPr>
              <a:spLocks noChangeArrowheads="1"/>
            </p:cNvSpPr>
            <p:nvPr/>
          </p:nvSpPr>
          <p:spPr bwMode="auto">
            <a:xfrm>
              <a:off x="536398" y="4235631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8" name="Oval 8"/>
            <p:cNvSpPr>
              <a:spLocks noChangeArrowheads="1"/>
            </p:cNvSpPr>
            <p:nvPr/>
          </p:nvSpPr>
          <p:spPr bwMode="auto">
            <a:xfrm>
              <a:off x="804915" y="407016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9" name="Oval 9"/>
            <p:cNvSpPr>
              <a:spLocks noChangeArrowheads="1"/>
            </p:cNvSpPr>
            <p:nvPr/>
          </p:nvSpPr>
          <p:spPr bwMode="auto">
            <a:xfrm>
              <a:off x="589638" y="4123701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0" name="Oval 10"/>
            <p:cNvSpPr>
              <a:spLocks noChangeArrowheads="1"/>
            </p:cNvSpPr>
            <p:nvPr/>
          </p:nvSpPr>
          <p:spPr bwMode="auto">
            <a:xfrm>
              <a:off x="1098895" y="339858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1" name="Oval 11"/>
            <p:cNvSpPr>
              <a:spLocks noChangeArrowheads="1"/>
            </p:cNvSpPr>
            <p:nvPr/>
          </p:nvSpPr>
          <p:spPr bwMode="auto">
            <a:xfrm>
              <a:off x="876674" y="385117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2" name="Oval 12"/>
            <p:cNvSpPr>
              <a:spLocks noChangeArrowheads="1"/>
            </p:cNvSpPr>
            <p:nvPr/>
          </p:nvSpPr>
          <p:spPr bwMode="auto">
            <a:xfrm>
              <a:off x="751675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3" name="Oval 13"/>
            <p:cNvSpPr>
              <a:spLocks noChangeArrowheads="1"/>
            </p:cNvSpPr>
            <p:nvPr/>
          </p:nvSpPr>
          <p:spPr bwMode="auto">
            <a:xfrm>
              <a:off x="823433" y="401420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4" name="Oval 14"/>
            <p:cNvSpPr>
              <a:spLocks noChangeArrowheads="1"/>
            </p:cNvSpPr>
            <p:nvPr/>
          </p:nvSpPr>
          <p:spPr bwMode="auto">
            <a:xfrm>
              <a:off x="992414" y="363217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5" name="Oval 15"/>
            <p:cNvSpPr>
              <a:spLocks noChangeArrowheads="1"/>
            </p:cNvSpPr>
            <p:nvPr/>
          </p:nvSpPr>
          <p:spPr bwMode="auto">
            <a:xfrm>
              <a:off x="1214635" y="357621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6" name="Oval 16"/>
            <p:cNvSpPr>
              <a:spLocks noChangeArrowheads="1"/>
            </p:cNvSpPr>
            <p:nvPr/>
          </p:nvSpPr>
          <p:spPr bwMode="auto">
            <a:xfrm>
              <a:off x="1098895" y="3690577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7" name="Oval 17"/>
            <p:cNvSpPr>
              <a:spLocks noChangeArrowheads="1"/>
            </p:cNvSpPr>
            <p:nvPr/>
          </p:nvSpPr>
          <p:spPr bwMode="auto">
            <a:xfrm>
              <a:off x="642879" y="3958238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8" name="Oval 18"/>
            <p:cNvSpPr>
              <a:spLocks noChangeArrowheads="1"/>
            </p:cNvSpPr>
            <p:nvPr/>
          </p:nvSpPr>
          <p:spPr bwMode="auto">
            <a:xfrm>
              <a:off x="1321116" y="3342619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9" name="Oval 19"/>
            <p:cNvSpPr>
              <a:spLocks noChangeArrowheads="1"/>
            </p:cNvSpPr>
            <p:nvPr/>
          </p:nvSpPr>
          <p:spPr bwMode="auto">
            <a:xfrm>
              <a:off x="992414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6800" y="648404"/>
            <a:ext cx="1321752" cy="1374802"/>
            <a:chOff x="2112779" y="3199055"/>
            <a:chExt cx="1321752" cy="1374802"/>
          </a:xfrm>
        </p:grpSpPr>
        <p:sp>
          <p:nvSpPr>
            <p:cNvPr id="500" name="Line 20"/>
            <p:cNvSpPr>
              <a:spLocks noChangeShapeType="1"/>
            </p:cNvSpPr>
            <p:nvPr/>
          </p:nvSpPr>
          <p:spPr bwMode="auto">
            <a:xfrm>
              <a:off x="2112779" y="3199055"/>
              <a:ext cx="0" cy="13748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1" name="Line 21"/>
            <p:cNvSpPr>
              <a:spLocks noChangeShapeType="1"/>
            </p:cNvSpPr>
            <p:nvPr/>
          </p:nvSpPr>
          <p:spPr bwMode="auto">
            <a:xfrm rot="16200000">
              <a:off x="2779442" y="3904168"/>
              <a:ext cx="0" cy="1310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2" name="Oval 22"/>
            <p:cNvSpPr>
              <a:spLocks noChangeArrowheads="1"/>
            </p:cNvSpPr>
            <p:nvPr/>
          </p:nvSpPr>
          <p:spPr bwMode="auto">
            <a:xfrm>
              <a:off x="2242408" y="400203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3" name="Oval 23"/>
            <p:cNvSpPr>
              <a:spLocks noChangeArrowheads="1"/>
            </p:cNvSpPr>
            <p:nvPr/>
          </p:nvSpPr>
          <p:spPr bwMode="auto">
            <a:xfrm>
              <a:off x="3080366" y="411153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4" name="Oval 24"/>
            <p:cNvSpPr>
              <a:spLocks noChangeArrowheads="1"/>
            </p:cNvSpPr>
            <p:nvPr/>
          </p:nvSpPr>
          <p:spPr bwMode="auto">
            <a:xfrm>
              <a:off x="2348889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5" name="Oval 25"/>
            <p:cNvSpPr>
              <a:spLocks noChangeArrowheads="1"/>
            </p:cNvSpPr>
            <p:nvPr/>
          </p:nvSpPr>
          <p:spPr bwMode="auto">
            <a:xfrm>
              <a:off x="2867404" y="36224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6" name="Oval 26"/>
            <p:cNvSpPr>
              <a:spLocks noChangeArrowheads="1"/>
            </p:cNvSpPr>
            <p:nvPr/>
          </p:nvSpPr>
          <p:spPr bwMode="auto">
            <a:xfrm>
              <a:off x="2645183" y="357621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7" name="Oval 27"/>
            <p:cNvSpPr>
              <a:spLocks noChangeArrowheads="1"/>
            </p:cNvSpPr>
            <p:nvPr/>
          </p:nvSpPr>
          <p:spPr bwMode="auto">
            <a:xfrm>
              <a:off x="2455369" y="3894973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8" name="Oval 28"/>
            <p:cNvSpPr>
              <a:spLocks noChangeArrowheads="1"/>
            </p:cNvSpPr>
            <p:nvPr/>
          </p:nvSpPr>
          <p:spPr bwMode="auto">
            <a:xfrm>
              <a:off x="2510925" y="373437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9" name="Oval 29"/>
            <p:cNvSpPr>
              <a:spLocks noChangeArrowheads="1"/>
            </p:cNvSpPr>
            <p:nvPr/>
          </p:nvSpPr>
          <p:spPr bwMode="auto">
            <a:xfrm>
              <a:off x="2751664" y="36224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0" name="Oval 30"/>
            <p:cNvSpPr>
              <a:spLocks noChangeArrowheads="1"/>
            </p:cNvSpPr>
            <p:nvPr/>
          </p:nvSpPr>
          <p:spPr bwMode="auto">
            <a:xfrm>
              <a:off x="2920645" y="36224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1" name="Oval 31"/>
            <p:cNvSpPr>
              <a:spLocks noChangeArrowheads="1"/>
            </p:cNvSpPr>
            <p:nvPr/>
          </p:nvSpPr>
          <p:spPr bwMode="auto">
            <a:xfrm>
              <a:off x="2804905" y="373437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2" name="Oval 32"/>
            <p:cNvSpPr>
              <a:spLocks noChangeArrowheads="1"/>
            </p:cNvSpPr>
            <p:nvPr/>
          </p:nvSpPr>
          <p:spPr bwMode="auto">
            <a:xfrm>
              <a:off x="2348889" y="400203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3" name="Oval 33"/>
            <p:cNvSpPr>
              <a:spLocks noChangeArrowheads="1"/>
            </p:cNvSpPr>
            <p:nvPr/>
          </p:nvSpPr>
          <p:spPr bwMode="auto">
            <a:xfrm>
              <a:off x="3080366" y="385117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4" name="Oval 34"/>
            <p:cNvSpPr>
              <a:spLocks noChangeArrowheads="1"/>
            </p:cNvSpPr>
            <p:nvPr/>
          </p:nvSpPr>
          <p:spPr bwMode="auto">
            <a:xfrm>
              <a:off x="3230828" y="401420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5" name="Oval 35"/>
            <p:cNvSpPr>
              <a:spLocks noChangeArrowheads="1"/>
            </p:cNvSpPr>
            <p:nvPr/>
          </p:nvSpPr>
          <p:spPr bwMode="auto">
            <a:xfrm>
              <a:off x="3177588" y="412856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6" name="Oval 36"/>
            <p:cNvSpPr>
              <a:spLocks noChangeArrowheads="1"/>
            </p:cNvSpPr>
            <p:nvPr/>
          </p:nvSpPr>
          <p:spPr bwMode="auto">
            <a:xfrm>
              <a:off x="2617406" y="363217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7" name="Oval 37"/>
            <p:cNvSpPr>
              <a:spLocks noChangeArrowheads="1"/>
            </p:cNvSpPr>
            <p:nvPr/>
          </p:nvSpPr>
          <p:spPr bwMode="auto">
            <a:xfrm>
              <a:off x="2751664" y="350078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8" name="Oval 38"/>
            <p:cNvSpPr>
              <a:spLocks noChangeArrowheads="1"/>
            </p:cNvSpPr>
            <p:nvPr/>
          </p:nvSpPr>
          <p:spPr bwMode="auto">
            <a:xfrm>
              <a:off x="2867404" y="3809808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9" name="Oval 39"/>
            <p:cNvSpPr>
              <a:spLocks noChangeArrowheads="1"/>
            </p:cNvSpPr>
            <p:nvPr/>
          </p:nvSpPr>
          <p:spPr bwMode="auto">
            <a:xfrm>
              <a:off x="3089625" y="404340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0" name="Oval 40"/>
            <p:cNvSpPr>
              <a:spLocks noChangeArrowheads="1"/>
            </p:cNvSpPr>
            <p:nvPr/>
          </p:nvSpPr>
          <p:spPr bwMode="auto">
            <a:xfrm>
              <a:off x="3311846" y="427699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1" name="Oval 41"/>
            <p:cNvSpPr>
              <a:spLocks noChangeArrowheads="1"/>
            </p:cNvSpPr>
            <p:nvPr/>
          </p:nvSpPr>
          <p:spPr bwMode="auto">
            <a:xfrm>
              <a:off x="2186852" y="4099368"/>
              <a:ext cx="55555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2" name="Oval 42"/>
            <p:cNvSpPr>
              <a:spLocks noChangeArrowheads="1"/>
            </p:cNvSpPr>
            <p:nvPr/>
          </p:nvSpPr>
          <p:spPr bwMode="auto">
            <a:xfrm>
              <a:off x="2510925" y="356404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3" name="Oval 43"/>
            <p:cNvSpPr>
              <a:spLocks noChangeArrowheads="1"/>
            </p:cNvSpPr>
            <p:nvPr/>
          </p:nvSpPr>
          <p:spPr bwMode="auto">
            <a:xfrm>
              <a:off x="2510925" y="369057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4" name="Oval 44"/>
            <p:cNvSpPr>
              <a:spLocks noChangeArrowheads="1"/>
            </p:cNvSpPr>
            <p:nvPr/>
          </p:nvSpPr>
          <p:spPr bwMode="auto">
            <a:xfrm>
              <a:off x="2973885" y="383900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5" name="Oval 45"/>
            <p:cNvSpPr>
              <a:spLocks noChangeArrowheads="1"/>
            </p:cNvSpPr>
            <p:nvPr/>
          </p:nvSpPr>
          <p:spPr bwMode="auto">
            <a:xfrm>
              <a:off x="2348889" y="36224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6" name="Oval 46"/>
            <p:cNvSpPr>
              <a:spLocks noChangeArrowheads="1"/>
            </p:cNvSpPr>
            <p:nvPr/>
          </p:nvSpPr>
          <p:spPr bwMode="auto">
            <a:xfrm>
              <a:off x="2186852" y="4276997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0" y="2590800"/>
            <a:ext cx="1335641" cy="1401568"/>
            <a:chOff x="5675260" y="3199055"/>
            <a:chExt cx="1335641" cy="1401568"/>
          </a:xfrm>
        </p:grpSpPr>
        <p:sp>
          <p:nvSpPr>
            <p:cNvPr id="542" name="Line 62"/>
            <p:cNvSpPr>
              <a:spLocks noChangeShapeType="1"/>
            </p:cNvSpPr>
            <p:nvPr/>
          </p:nvSpPr>
          <p:spPr bwMode="auto">
            <a:xfrm>
              <a:off x="5675260" y="3225821"/>
              <a:ext cx="0" cy="13748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3" name="Line 63"/>
            <p:cNvSpPr>
              <a:spLocks noChangeShapeType="1"/>
            </p:cNvSpPr>
            <p:nvPr/>
          </p:nvSpPr>
          <p:spPr bwMode="auto">
            <a:xfrm rot="16200000">
              <a:off x="6344238" y="3930875"/>
              <a:ext cx="0" cy="1307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4" name="Oval 64"/>
            <p:cNvSpPr>
              <a:spLocks noChangeArrowheads="1"/>
            </p:cNvSpPr>
            <p:nvPr/>
          </p:nvSpPr>
          <p:spPr bwMode="auto">
            <a:xfrm>
              <a:off x="5804889" y="403123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5" name="Oval 65"/>
            <p:cNvSpPr>
              <a:spLocks noChangeArrowheads="1"/>
            </p:cNvSpPr>
            <p:nvPr/>
          </p:nvSpPr>
          <p:spPr bwMode="auto">
            <a:xfrm>
              <a:off x="6902106" y="3442383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6" name="Oval 66"/>
            <p:cNvSpPr>
              <a:spLocks noChangeArrowheads="1"/>
            </p:cNvSpPr>
            <p:nvPr/>
          </p:nvSpPr>
          <p:spPr bwMode="auto">
            <a:xfrm>
              <a:off x="5913685" y="3877940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7" name="Oval 67"/>
            <p:cNvSpPr>
              <a:spLocks noChangeArrowheads="1"/>
            </p:cNvSpPr>
            <p:nvPr/>
          </p:nvSpPr>
          <p:spPr bwMode="auto">
            <a:xfrm>
              <a:off x="6429886" y="364921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8" name="Oval 68"/>
            <p:cNvSpPr>
              <a:spLocks noChangeArrowheads="1"/>
            </p:cNvSpPr>
            <p:nvPr/>
          </p:nvSpPr>
          <p:spPr bwMode="auto">
            <a:xfrm>
              <a:off x="5858129" y="4213732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9" name="Oval 69"/>
            <p:cNvSpPr>
              <a:spLocks noChangeArrowheads="1"/>
            </p:cNvSpPr>
            <p:nvPr/>
          </p:nvSpPr>
          <p:spPr bwMode="auto">
            <a:xfrm>
              <a:off x="6020166" y="3921739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0" name="Oval 70"/>
            <p:cNvSpPr>
              <a:spLocks noChangeArrowheads="1"/>
            </p:cNvSpPr>
            <p:nvPr/>
          </p:nvSpPr>
          <p:spPr bwMode="auto">
            <a:xfrm>
              <a:off x="6073406" y="376114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1" name="Oval 71"/>
            <p:cNvSpPr>
              <a:spLocks noChangeArrowheads="1"/>
            </p:cNvSpPr>
            <p:nvPr/>
          </p:nvSpPr>
          <p:spPr bwMode="auto">
            <a:xfrm>
              <a:off x="6316460" y="364921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2" name="Oval 72"/>
            <p:cNvSpPr>
              <a:spLocks noChangeArrowheads="1"/>
            </p:cNvSpPr>
            <p:nvPr/>
          </p:nvSpPr>
          <p:spPr bwMode="auto">
            <a:xfrm>
              <a:off x="6591922" y="376114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3" name="Oval 73"/>
            <p:cNvSpPr>
              <a:spLocks noChangeArrowheads="1"/>
            </p:cNvSpPr>
            <p:nvPr/>
          </p:nvSpPr>
          <p:spPr bwMode="auto">
            <a:xfrm>
              <a:off x="6369701" y="376114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4" name="Oval 74"/>
            <p:cNvSpPr>
              <a:spLocks noChangeArrowheads="1"/>
            </p:cNvSpPr>
            <p:nvPr/>
          </p:nvSpPr>
          <p:spPr bwMode="auto">
            <a:xfrm>
              <a:off x="5913685" y="403123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5" name="Oval 75"/>
            <p:cNvSpPr>
              <a:spLocks noChangeArrowheads="1"/>
            </p:cNvSpPr>
            <p:nvPr/>
          </p:nvSpPr>
          <p:spPr bwMode="auto">
            <a:xfrm>
              <a:off x="6645162" y="3877940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6" name="Oval 76"/>
            <p:cNvSpPr>
              <a:spLocks noChangeArrowheads="1"/>
            </p:cNvSpPr>
            <p:nvPr/>
          </p:nvSpPr>
          <p:spPr bwMode="auto">
            <a:xfrm>
              <a:off x="6848865" y="356404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7" name="Oval 77"/>
            <p:cNvSpPr>
              <a:spLocks noChangeArrowheads="1"/>
            </p:cNvSpPr>
            <p:nvPr/>
          </p:nvSpPr>
          <p:spPr bwMode="auto">
            <a:xfrm>
              <a:off x="6795625" y="370517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8" name="Oval 78"/>
            <p:cNvSpPr>
              <a:spLocks noChangeArrowheads="1"/>
            </p:cNvSpPr>
            <p:nvPr/>
          </p:nvSpPr>
          <p:spPr bwMode="auto">
            <a:xfrm>
              <a:off x="6182202" y="3661378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9" name="Oval 79"/>
            <p:cNvSpPr>
              <a:spLocks noChangeArrowheads="1"/>
            </p:cNvSpPr>
            <p:nvPr/>
          </p:nvSpPr>
          <p:spPr bwMode="auto">
            <a:xfrm>
              <a:off x="6742384" y="3802508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0" name="Oval 80"/>
            <p:cNvSpPr>
              <a:spLocks noChangeArrowheads="1"/>
            </p:cNvSpPr>
            <p:nvPr/>
          </p:nvSpPr>
          <p:spPr bwMode="auto">
            <a:xfrm>
              <a:off x="6429886" y="3836574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1" name="Oval 81"/>
            <p:cNvSpPr>
              <a:spLocks noChangeArrowheads="1"/>
            </p:cNvSpPr>
            <p:nvPr/>
          </p:nvSpPr>
          <p:spPr bwMode="auto">
            <a:xfrm>
              <a:off x="6705347" y="3661378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2" name="Oval 82"/>
            <p:cNvSpPr>
              <a:spLocks noChangeArrowheads="1"/>
            </p:cNvSpPr>
            <p:nvPr/>
          </p:nvSpPr>
          <p:spPr bwMode="auto">
            <a:xfrm>
              <a:off x="6955346" y="3255021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3" name="Oval 83"/>
            <p:cNvSpPr>
              <a:spLocks noChangeArrowheads="1"/>
            </p:cNvSpPr>
            <p:nvPr/>
          </p:nvSpPr>
          <p:spPr bwMode="auto">
            <a:xfrm>
              <a:off x="5751649" y="4123701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4" name="Oval 84"/>
            <p:cNvSpPr>
              <a:spLocks noChangeArrowheads="1"/>
            </p:cNvSpPr>
            <p:nvPr/>
          </p:nvSpPr>
          <p:spPr bwMode="auto">
            <a:xfrm>
              <a:off x="6902106" y="3199055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5" name="Oval 85"/>
            <p:cNvSpPr>
              <a:spLocks noChangeArrowheads="1"/>
            </p:cNvSpPr>
            <p:nvPr/>
          </p:nvSpPr>
          <p:spPr bwMode="auto">
            <a:xfrm>
              <a:off x="6073406" y="371734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6" name="Oval 86"/>
            <p:cNvSpPr>
              <a:spLocks noChangeArrowheads="1"/>
            </p:cNvSpPr>
            <p:nvPr/>
          </p:nvSpPr>
          <p:spPr bwMode="auto">
            <a:xfrm>
              <a:off x="6538681" y="386577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7" name="Oval 87"/>
            <p:cNvSpPr>
              <a:spLocks noChangeArrowheads="1"/>
            </p:cNvSpPr>
            <p:nvPr/>
          </p:nvSpPr>
          <p:spPr bwMode="auto">
            <a:xfrm>
              <a:off x="6795625" y="3442383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8" name="Oval 88"/>
            <p:cNvSpPr>
              <a:spLocks noChangeArrowheads="1"/>
            </p:cNvSpPr>
            <p:nvPr/>
          </p:nvSpPr>
          <p:spPr bwMode="auto">
            <a:xfrm>
              <a:off x="5751649" y="4303763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02841" y="2717458"/>
            <a:ext cx="1322910" cy="1411301"/>
            <a:chOff x="7510899" y="3169856"/>
            <a:chExt cx="1322910" cy="1411301"/>
          </a:xfrm>
        </p:grpSpPr>
        <p:sp>
          <p:nvSpPr>
            <p:cNvPr id="569" name="Line 89"/>
            <p:cNvSpPr>
              <a:spLocks noChangeShapeType="1"/>
            </p:cNvSpPr>
            <p:nvPr/>
          </p:nvSpPr>
          <p:spPr bwMode="auto">
            <a:xfrm>
              <a:off x="7510899" y="3206355"/>
              <a:ext cx="0" cy="13748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0" name="Line 90"/>
            <p:cNvSpPr>
              <a:spLocks noChangeShapeType="1"/>
            </p:cNvSpPr>
            <p:nvPr/>
          </p:nvSpPr>
          <p:spPr bwMode="auto">
            <a:xfrm rot="16200000">
              <a:off x="8179877" y="3911409"/>
              <a:ext cx="0" cy="1307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1" name="Oval 91"/>
            <p:cNvSpPr>
              <a:spLocks noChangeArrowheads="1"/>
            </p:cNvSpPr>
            <p:nvPr/>
          </p:nvSpPr>
          <p:spPr bwMode="auto">
            <a:xfrm>
              <a:off x="7640528" y="374167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2" name="Oval 92"/>
            <p:cNvSpPr>
              <a:spLocks noChangeArrowheads="1"/>
            </p:cNvSpPr>
            <p:nvPr/>
          </p:nvSpPr>
          <p:spPr bwMode="auto">
            <a:xfrm>
              <a:off x="8737744" y="342291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3" name="Oval 93"/>
            <p:cNvSpPr>
              <a:spLocks noChangeArrowheads="1"/>
            </p:cNvSpPr>
            <p:nvPr/>
          </p:nvSpPr>
          <p:spPr bwMode="auto">
            <a:xfrm>
              <a:off x="7909045" y="331098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4" name="Oval 94"/>
            <p:cNvSpPr>
              <a:spLocks noChangeArrowheads="1"/>
            </p:cNvSpPr>
            <p:nvPr/>
          </p:nvSpPr>
          <p:spPr bwMode="auto">
            <a:xfrm>
              <a:off x="8265524" y="3629745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5" name="Oval 95"/>
            <p:cNvSpPr>
              <a:spLocks noChangeArrowheads="1"/>
            </p:cNvSpPr>
            <p:nvPr/>
          </p:nvSpPr>
          <p:spPr bwMode="auto">
            <a:xfrm>
              <a:off x="7909045" y="432809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6" name="Oval 96"/>
            <p:cNvSpPr>
              <a:spLocks noChangeArrowheads="1"/>
            </p:cNvSpPr>
            <p:nvPr/>
          </p:nvSpPr>
          <p:spPr bwMode="auto">
            <a:xfrm>
              <a:off x="7855804" y="390227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7" name="Oval 97"/>
            <p:cNvSpPr>
              <a:spLocks noChangeArrowheads="1"/>
            </p:cNvSpPr>
            <p:nvPr/>
          </p:nvSpPr>
          <p:spPr bwMode="auto">
            <a:xfrm>
              <a:off x="7962285" y="3921739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8" name="Oval 98"/>
            <p:cNvSpPr>
              <a:spLocks noChangeArrowheads="1"/>
            </p:cNvSpPr>
            <p:nvPr/>
          </p:nvSpPr>
          <p:spPr bwMode="auto">
            <a:xfrm>
              <a:off x="8149784" y="3629745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9" name="Oval 99"/>
            <p:cNvSpPr>
              <a:spLocks noChangeArrowheads="1"/>
            </p:cNvSpPr>
            <p:nvPr/>
          </p:nvSpPr>
          <p:spPr bwMode="auto">
            <a:xfrm>
              <a:off x="8071081" y="3454549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0" name="Oval 100"/>
            <p:cNvSpPr>
              <a:spLocks noChangeArrowheads="1"/>
            </p:cNvSpPr>
            <p:nvPr/>
          </p:nvSpPr>
          <p:spPr bwMode="auto">
            <a:xfrm>
              <a:off x="7855804" y="35932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1" name="Oval 101"/>
            <p:cNvSpPr>
              <a:spLocks noChangeArrowheads="1"/>
            </p:cNvSpPr>
            <p:nvPr/>
          </p:nvSpPr>
          <p:spPr bwMode="auto">
            <a:xfrm>
              <a:off x="8071081" y="412856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2" name="Oval 102"/>
            <p:cNvSpPr>
              <a:spLocks noChangeArrowheads="1"/>
            </p:cNvSpPr>
            <p:nvPr/>
          </p:nvSpPr>
          <p:spPr bwMode="auto">
            <a:xfrm>
              <a:off x="8534041" y="4067735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3" name="Oval 103"/>
            <p:cNvSpPr>
              <a:spLocks noChangeArrowheads="1"/>
            </p:cNvSpPr>
            <p:nvPr/>
          </p:nvSpPr>
          <p:spPr bwMode="auto">
            <a:xfrm>
              <a:off x="8684504" y="3544581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4" name="Oval 104"/>
            <p:cNvSpPr>
              <a:spLocks noChangeArrowheads="1"/>
            </p:cNvSpPr>
            <p:nvPr/>
          </p:nvSpPr>
          <p:spPr bwMode="auto">
            <a:xfrm>
              <a:off x="8684504" y="3797641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5" name="Oval 105"/>
            <p:cNvSpPr>
              <a:spLocks noChangeArrowheads="1"/>
            </p:cNvSpPr>
            <p:nvPr/>
          </p:nvSpPr>
          <p:spPr bwMode="auto">
            <a:xfrm>
              <a:off x="8015526" y="3641912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6" name="Oval 106"/>
            <p:cNvSpPr>
              <a:spLocks noChangeArrowheads="1"/>
            </p:cNvSpPr>
            <p:nvPr/>
          </p:nvSpPr>
          <p:spPr bwMode="auto">
            <a:xfrm>
              <a:off x="8575708" y="3783042"/>
              <a:ext cx="55555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7" name="Oval 107"/>
            <p:cNvSpPr>
              <a:spLocks noChangeArrowheads="1"/>
            </p:cNvSpPr>
            <p:nvPr/>
          </p:nvSpPr>
          <p:spPr bwMode="auto">
            <a:xfrm>
              <a:off x="8265524" y="3817108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8" name="Oval 108"/>
            <p:cNvSpPr>
              <a:spLocks noChangeArrowheads="1"/>
            </p:cNvSpPr>
            <p:nvPr/>
          </p:nvSpPr>
          <p:spPr bwMode="auto">
            <a:xfrm>
              <a:off x="8258580" y="3510515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9" name="Oval 109"/>
            <p:cNvSpPr>
              <a:spLocks noChangeArrowheads="1"/>
            </p:cNvSpPr>
            <p:nvPr/>
          </p:nvSpPr>
          <p:spPr bwMode="auto">
            <a:xfrm>
              <a:off x="8427561" y="3291520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0" name="Oval 110"/>
            <p:cNvSpPr>
              <a:spLocks noChangeArrowheads="1"/>
            </p:cNvSpPr>
            <p:nvPr/>
          </p:nvSpPr>
          <p:spPr bwMode="auto">
            <a:xfrm>
              <a:off x="7587287" y="410423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1" name="Oval 111"/>
            <p:cNvSpPr>
              <a:spLocks noChangeArrowheads="1"/>
            </p:cNvSpPr>
            <p:nvPr/>
          </p:nvSpPr>
          <p:spPr bwMode="auto">
            <a:xfrm>
              <a:off x="8372005" y="3169856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2" name="Oval 112"/>
            <p:cNvSpPr>
              <a:spLocks noChangeArrowheads="1"/>
            </p:cNvSpPr>
            <p:nvPr/>
          </p:nvSpPr>
          <p:spPr bwMode="auto">
            <a:xfrm>
              <a:off x="8265524" y="4087201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3" name="Oval 113"/>
            <p:cNvSpPr>
              <a:spLocks noChangeArrowheads="1"/>
            </p:cNvSpPr>
            <p:nvPr/>
          </p:nvSpPr>
          <p:spPr bwMode="auto">
            <a:xfrm>
              <a:off x="8372005" y="3846307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4" name="Oval 114"/>
            <p:cNvSpPr>
              <a:spLocks noChangeArrowheads="1"/>
            </p:cNvSpPr>
            <p:nvPr/>
          </p:nvSpPr>
          <p:spPr bwMode="auto">
            <a:xfrm>
              <a:off x="8575708" y="4342696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5" name="Oval 115"/>
            <p:cNvSpPr>
              <a:spLocks noChangeArrowheads="1"/>
            </p:cNvSpPr>
            <p:nvPr/>
          </p:nvSpPr>
          <p:spPr bwMode="auto">
            <a:xfrm>
              <a:off x="7587287" y="428429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2514600" cy="1600200"/>
          </a:xfrm>
        </p:spPr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600" name="Rectangle 599"/>
          <p:cNvSpPr/>
          <p:nvPr/>
        </p:nvSpPr>
        <p:spPr>
          <a:xfrm>
            <a:off x="6324600" y="940101"/>
            <a:ext cx="243840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Quadratic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1" name="Rectangle 600"/>
          <p:cNvSpPr/>
          <p:nvPr/>
        </p:nvSpPr>
        <p:spPr>
          <a:xfrm>
            <a:off x="2260927" y="929011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Linear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2" name="Rectangle 601"/>
          <p:cNvSpPr/>
          <p:nvPr/>
        </p:nvSpPr>
        <p:spPr>
          <a:xfrm>
            <a:off x="6357256" y="2788878"/>
            <a:ext cx="2710544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No Correlation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3" name="Rectangle 602"/>
          <p:cNvSpPr/>
          <p:nvPr/>
        </p:nvSpPr>
        <p:spPr>
          <a:xfrm>
            <a:off x="2293584" y="3026610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Cubic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76800" y="4572000"/>
            <a:ext cx="1735544" cy="1371600"/>
            <a:chOff x="4876800" y="4572000"/>
            <a:chExt cx="1735544" cy="137160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4906298" y="4648200"/>
              <a:ext cx="580" cy="1219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4929649" y="5867400"/>
              <a:ext cx="13949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76800" y="4572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953000" y="48768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043536" y="51170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257800" y="51816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181600" y="54102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512234" y="54218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653136" y="54980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034136" y="55626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21880" y="555093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881736" y="55742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</a:t>
              </a:r>
              <a:endParaRPr lang="en-US" dirty="0"/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6198552" y="4763869"/>
            <a:ext cx="2892694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Exponential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 animBg="1"/>
      <p:bldP spid="601" grpId="0" animBg="1"/>
      <p:bldP spid="602" grpId="0" animBg="1"/>
      <p:bldP spid="603" grpId="0" animBg="1"/>
      <p:bldP spid="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6583" y="617858"/>
            <a:ext cx="2057400" cy="2057400"/>
            <a:chOff x="406769" y="3152823"/>
            <a:chExt cx="1321752" cy="1377235"/>
          </a:xfrm>
        </p:grpSpPr>
        <p:sp>
          <p:nvSpPr>
            <p:cNvPr id="485" name="Line 5"/>
            <p:cNvSpPr>
              <a:spLocks noChangeShapeType="1"/>
            </p:cNvSpPr>
            <p:nvPr/>
          </p:nvSpPr>
          <p:spPr bwMode="auto">
            <a:xfrm>
              <a:off x="406769" y="3152823"/>
              <a:ext cx="0" cy="1377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6" name="Line 6"/>
            <p:cNvSpPr>
              <a:spLocks noChangeShapeType="1"/>
            </p:cNvSpPr>
            <p:nvPr/>
          </p:nvSpPr>
          <p:spPr bwMode="auto">
            <a:xfrm rot="16200000">
              <a:off x="1073432" y="3857936"/>
              <a:ext cx="0" cy="1310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7" name="Oval 7"/>
            <p:cNvSpPr>
              <a:spLocks noChangeArrowheads="1"/>
            </p:cNvSpPr>
            <p:nvPr/>
          </p:nvSpPr>
          <p:spPr bwMode="auto">
            <a:xfrm>
              <a:off x="536398" y="4235631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8" name="Oval 8"/>
            <p:cNvSpPr>
              <a:spLocks noChangeArrowheads="1"/>
            </p:cNvSpPr>
            <p:nvPr/>
          </p:nvSpPr>
          <p:spPr bwMode="auto">
            <a:xfrm>
              <a:off x="804915" y="407016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9" name="Oval 9"/>
            <p:cNvSpPr>
              <a:spLocks noChangeArrowheads="1"/>
            </p:cNvSpPr>
            <p:nvPr/>
          </p:nvSpPr>
          <p:spPr bwMode="auto">
            <a:xfrm>
              <a:off x="589638" y="4123701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0" name="Oval 10"/>
            <p:cNvSpPr>
              <a:spLocks noChangeArrowheads="1"/>
            </p:cNvSpPr>
            <p:nvPr/>
          </p:nvSpPr>
          <p:spPr bwMode="auto">
            <a:xfrm>
              <a:off x="1098895" y="339858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1" name="Oval 11"/>
            <p:cNvSpPr>
              <a:spLocks noChangeArrowheads="1"/>
            </p:cNvSpPr>
            <p:nvPr/>
          </p:nvSpPr>
          <p:spPr bwMode="auto">
            <a:xfrm>
              <a:off x="876674" y="385117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2" name="Oval 12"/>
            <p:cNvSpPr>
              <a:spLocks noChangeArrowheads="1"/>
            </p:cNvSpPr>
            <p:nvPr/>
          </p:nvSpPr>
          <p:spPr bwMode="auto">
            <a:xfrm>
              <a:off x="751675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3" name="Oval 13"/>
            <p:cNvSpPr>
              <a:spLocks noChangeArrowheads="1"/>
            </p:cNvSpPr>
            <p:nvPr/>
          </p:nvSpPr>
          <p:spPr bwMode="auto">
            <a:xfrm>
              <a:off x="823433" y="401420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4" name="Oval 14"/>
            <p:cNvSpPr>
              <a:spLocks noChangeArrowheads="1"/>
            </p:cNvSpPr>
            <p:nvPr/>
          </p:nvSpPr>
          <p:spPr bwMode="auto">
            <a:xfrm>
              <a:off x="992414" y="363217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5" name="Oval 15"/>
            <p:cNvSpPr>
              <a:spLocks noChangeArrowheads="1"/>
            </p:cNvSpPr>
            <p:nvPr/>
          </p:nvSpPr>
          <p:spPr bwMode="auto">
            <a:xfrm>
              <a:off x="1214635" y="357621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6" name="Oval 16"/>
            <p:cNvSpPr>
              <a:spLocks noChangeArrowheads="1"/>
            </p:cNvSpPr>
            <p:nvPr/>
          </p:nvSpPr>
          <p:spPr bwMode="auto">
            <a:xfrm>
              <a:off x="1098895" y="3690577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7" name="Oval 17"/>
            <p:cNvSpPr>
              <a:spLocks noChangeArrowheads="1"/>
            </p:cNvSpPr>
            <p:nvPr/>
          </p:nvSpPr>
          <p:spPr bwMode="auto">
            <a:xfrm>
              <a:off x="642879" y="3958238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8" name="Oval 18"/>
            <p:cNvSpPr>
              <a:spLocks noChangeArrowheads="1"/>
            </p:cNvSpPr>
            <p:nvPr/>
          </p:nvSpPr>
          <p:spPr bwMode="auto">
            <a:xfrm>
              <a:off x="1321116" y="3342619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9" name="Oval 19"/>
            <p:cNvSpPr>
              <a:spLocks noChangeArrowheads="1"/>
            </p:cNvSpPr>
            <p:nvPr/>
          </p:nvSpPr>
          <p:spPr bwMode="auto">
            <a:xfrm>
              <a:off x="992414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</a:t>
            </a:r>
            <a:endParaRPr lang="en-US" dirty="0"/>
          </a:p>
        </p:txBody>
      </p:sp>
      <p:sp>
        <p:nvSpPr>
          <p:cNvPr id="600" name="Rectangle 599"/>
          <p:cNvSpPr/>
          <p:nvPr/>
        </p:nvSpPr>
        <p:spPr>
          <a:xfrm>
            <a:off x="3690256" y="3166649"/>
            <a:ext cx="4673273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Negative Correlation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1" name="Rectangle 600"/>
          <p:cNvSpPr/>
          <p:nvPr/>
        </p:nvSpPr>
        <p:spPr>
          <a:xfrm>
            <a:off x="3657600" y="929011"/>
            <a:ext cx="4673273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Positive Correlation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898001" y="2840352"/>
            <a:ext cx="2057400" cy="2057400"/>
            <a:chOff x="4013200" y="4038600"/>
            <a:chExt cx="906462" cy="898525"/>
          </a:xfrm>
        </p:grpSpPr>
        <p:sp>
          <p:nvSpPr>
            <p:cNvPr id="124" name="Line 20"/>
            <p:cNvSpPr>
              <a:spLocks noChangeShapeType="1"/>
            </p:cNvSpPr>
            <p:nvPr/>
          </p:nvSpPr>
          <p:spPr bwMode="auto">
            <a:xfrm>
              <a:off x="4013200" y="4038600"/>
              <a:ext cx="0" cy="898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5" name="Line 21"/>
            <p:cNvSpPr>
              <a:spLocks noChangeShapeType="1"/>
            </p:cNvSpPr>
            <p:nvPr/>
          </p:nvSpPr>
          <p:spPr bwMode="auto">
            <a:xfrm rot="16200000">
              <a:off x="4470400" y="4476750"/>
              <a:ext cx="0" cy="898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6" name="Oval 22"/>
            <p:cNvSpPr>
              <a:spLocks noChangeArrowheads="1"/>
            </p:cNvSpPr>
            <p:nvPr/>
          </p:nvSpPr>
          <p:spPr bwMode="auto">
            <a:xfrm rot="5400000">
              <a:off x="4079875" y="4184650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7" name="Oval 23"/>
            <p:cNvSpPr>
              <a:spLocks noChangeArrowheads="1"/>
            </p:cNvSpPr>
            <p:nvPr/>
          </p:nvSpPr>
          <p:spPr bwMode="auto">
            <a:xfrm rot="5400000">
              <a:off x="4187825" y="4330700"/>
              <a:ext cx="38100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8" name="Oval 24"/>
            <p:cNvSpPr>
              <a:spLocks noChangeArrowheads="1"/>
            </p:cNvSpPr>
            <p:nvPr/>
          </p:nvSpPr>
          <p:spPr bwMode="auto">
            <a:xfrm rot="5400000">
              <a:off x="4152900" y="4221162"/>
              <a:ext cx="36513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9" name="Oval 25"/>
            <p:cNvSpPr>
              <a:spLocks noChangeArrowheads="1"/>
            </p:cNvSpPr>
            <p:nvPr/>
          </p:nvSpPr>
          <p:spPr bwMode="auto">
            <a:xfrm rot="5400000">
              <a:off x="4625975" y="4570412"/>
              <a:ext cx="36513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0" name="Oval 26"/>
            <p:cNvSpPr>
              <a:spLocks noChangeArrowheads="1"/>
            </p:cNvSpPr>
            <p:nvPr/>
          </p:nvSpPr>
          <p:spPr bwMode="auto">
            <a:xfrm rot="5400000">
              <a:off x="4332288" y="4418012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1" name="Oval 27"/>
            <p:cNvSpPr>
              <a:spLocks noChangeArrowheads="1"/>
            </p:cNvSpPr>
            <p:nvPr/>
          </p:nvSpPr>
          <p:spPr bwMode="auto">
            <a:xfrm rot="5400000">
              <a:off x="4332288" y="4330700"/>
              <a:ext cx="38100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2" name="Oval 28"/>
            <p:cNvSpPr>
              <a:spLocks noChangeArrowheads="1"/>
            </p:cNvSpPr>
            <p:nvPr/>
          </p:nvSpPr>
          <p:spPr bwMode="auto">
            <a:xfrm rot="5400000">
              <a:off x="4260850" y="4343400"/>
              <a:ext cx="38100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3" name="Oval 29"/>
            <p:cNvSpPr>
              <a:spLocks noChangeArrowheads="1"/>
            </p:cNvSpPr>
            <p:nvPr/>
          </p:nvSpPr>
          <p:spPr bwMode="auto">
            <a:xfrm rot="5400000">
              <a:off x="4473575" y="4497387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4" name="Oval 30"/>
            <p:cNvSpPr>
              <a:spLocks noChangeArrowheads="1"/>
            </p:cNvSpPr>
            <p:nvPr/>
          </p:nvSpPr>
          <p:spPr bwMode="auto">
            <a:xfrm rot="5400000">
              <a:off x="4546600" y="4627562"/>
              <a:ext cx="36513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5" name="Oval 31"/>
            <p:cNvSpPr>
              <a:spLocks noChangeArrowheads="1"/>
            </p:cNvSpPr>
            <p:nvPr/>
          </p:nvSpPr>
          <p:spPr bwMode="auto">
            <a:xfrm rot="5400000">
              <a:off x="4437063" y="4570412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6" name="Oval 32"/>
            <p:cNvSpPr>
              <a:spLocks noChangeArrowheads="1"/>
            </p:cNvSpPr>
            <p:nvPr/>
          </p:nvSpPr>
          <p:spPr bwMode="auto">
            <a:xfrm rot="5400000">
              <a:off x="4260850" y="4257675"/>
              <a:ext cx="36513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7" name="Oval 33"/>
            <p:cNvSpPr>
              <a:spLocks noChangeArrowheads="1"/>
            </p:cNvSpPr>
            <p:nvPr/>
          </p:nvSpPr>
          <p:spPr bwMode="auto">
            <a:xfrm rot="5400000">
              <a:off x="4664075" y="4722812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8" name="Oval 34"/>
            <p:cNvSpPr>
              <a:spLocks noChangeArrowheads="1"/>
            </p:cNvSpPr>
            <p:nvPr/>
          </p:nvSpPr>
          <p:spPr bwMode="auto">
            <a:xfrm rot="5400000">
              <a:off x="4400550" y="4460875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29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 animBg="1"/>
      <p:bldP spid="6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600" name="Rectangle 599"/>
          <p:cNvSpPr/>
          <p:nvPr/>
        </p:nvSpPr>
        <p:spPr>
          <a:xfrm>
            <a:off x="227702" y="2864161"/>
            <a:ext cx="8611498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Weak   ---------------------------&gt;  </a:t>
            </a: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sym typeface="Wingdings" pitchFamily="2" charset="2"/>
              </a:rPr>
              <a:t>Strong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304800" y="762001"/>
            <a:ext cx="8610600" cy="1611622"/>
            <a:chOff x="1231" y="2965"/>
            <a:chExt cx="3041" cy="587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2878" y="2965"/>
              <a:ext cx="571" cy="565"/>
              <a:chOff x="2286" y="1987"/>
              <a:chExt cx="1428" cy="1414"/>
            </a:xfrm>
          </p:grpSpPr>
          <p:sp>
            <p:nvSpPr>
              <p:cNvPr id="81" name="Line 38"/>
              <p:cNvSpPr>
                <a:spLocks noChangeShapeType="1"/>
              </p:cNvSpPr>
              <p:nvPr/>
            </p:nvSpPr>
            <p:spPr bwMode="auto">
              <a:xfrm>
                <a:off x="2286" y="1987"/>
                <a:ext cx="0" cy="14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2" name="Line 39"/>
              <p:cNvSpPr>
                <a:spLocks noChangeShapeType="1"/>
              </p:cNvSpPr>
              <p:nvPr/>
            </p:nvSpPr>
            <p:spPr bwMode="auto">
              <a:xfrm rot="-5400000">
                <a:off x="3007" y="2678"/>
                <a:ext cx="0" cy="14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3" name="Oval 40"/>
              <p:cNvSpPr>
                <a:spLocks noChangeArrowheads="1"/>
              </p:cNvSpPr>
              <p:nvPr/>
            </p:nvSpPr>
            <p:spPr bwMode="auto">
              <a:xfrm>
                <a:off x="2426" y="3100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4" name="Oval 41"/>
              <p:cNvSpPr>
                <a:spLocks noChangeArrowheads="1"/>
              </p:cNvSpPr>
              <p:nvPr/>
            </p:nvSpPr>
            <p:spPr bwMode="auto">
              <a:xfrm>
                <a:off x="2716" y="2930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5" name="Oval 42"/>
              <p:cNvSpPr>
                <a:spLocks noChangeArrowheads="1"/>
              </p:cNvSpPr>
              <p:nvPr/>
            </p:nvSpPr>
            <p:spPr bwMode="auto">
              <a:xfrm>
                <a:off x="2484" y="2984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6" name="Oval 43"/>
              <p:cNvSpPr>
                <a:spLocks noChangeArrowheads="1"/>
              </p:cNvSpPr>
              <p:nvPr/>
            </p:nvSpPr>
            <p:spPr bwMode="auto">
              <a:xfrm>
                <a:off x="3093" y="2364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7" name="Oval 44"/>
              <p:cNvSpPr>
                <a:spLocks noChangeArrowheads="1"/>
              </p:cNvSpPr>
              <p:nvPr/>
            </p:nvSpPr>
            <p:spPr bwMode="auto">
              <a:xfrm>
                <a:off x="2795" y="2703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Oval 45"/>
              <p:cNvSpPr>
                <a:spLocks noChangeArrowheads="1"/>
              </p:cNvSpPr>
              <p:nvPr/>
            </p:nvSpPr>
            <p:spPr bwMode="auto">
              <a:xfrm>
                <a:off x="2737" y="2814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9" name="Oval 46"/>
              <p:cNvSpPr>
                <a:spLocks noChangeArrowheads="1"/>
              </p:cNvSpPr>
              <p:nvPr/>
            </p:nvSpPr>
            <p:spPr bwMode="auto">
              <a:xfrm>
                <a:off x="2737" y="2872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0" name="Oval 47"/>
              <p:cNvSpPr>
                <a:spLocks noChangeArrowheads="1"/>
              </p:cNvSpPr>
              <p:nvPr/>
            </p:nvSpPr>
            <p:spPr bwMode="auto">
              <a:xfrm>
                <a:off x="2919" y="2538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1" name="Oval 48"/>
              <p:cNvSpPr>
                <a:spLocks noChangeArrowheads="1"/>
              </p:cNvSpPr>
              <p:nvPr/>
            </p:nvSpPr>
            <p:spPr bwMode="auto">
              <a:xfrm>
                <a:off x="3159" y="2422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2" name="Oval 49"/>
              <p:cNvSpPr>
                <a:spLocks noChangeArrowheads="1"/>
              </p:cNvSpPr>
              <p:nvPr/>
            </p:nvSpPr>
            <p:spPr bwMode="auto">
              <a:xfrm>
                <a:off x="3035" y="2538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3" name="Oval 50"/>
              <p:cNvSpPr>
                <a:spLocks noChangeArrowheads="1"/>
              </p:cNvSpPr>
              <p:nvPr/>
            </p:nvSpPr>
            <p:spPr bwMode="auto">
              <a:xfrm>
                <a:off x="2542" y="2984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4" name="Oval 51"/>
              <p:cNvSpPr>
                <a:spLocks noChangeArrowheads="1"/>
              </p:cNvSpPr>
              <p:nvPr/>
            </p:nvSpPr>
            <p:spPr bwMode="auto">
              <a:xfrm>
                <a:off x="3275" y="2181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5" name="Oval 52"/>
              <p:cNvSpPr>
                <a:spLocks noChangeArrowheads="1"/>
              </p:cNvSpPr>
              <p:nvPr/>
            </p:nvSpPr>
            <p:spPr bwMode="auto">
              <a:xfrm>
                <a:off x="2919" y="2703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>
              <a:off x="3701" y="2965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0" name="Line 54"/>
            <p:cNvSpPr>
              <a:spLocks noChangeShapeType="1"/>
            </p:cNvSpPr>
            <p:nvPr/>
          </p:nvSpPr>
          <p:spPr bwMode="auto">
            <a:xfrm rot="-5400000">
              <a:off x="3990" y="3241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" name="Oval 55"/>
            <p:cNvSpPr>
              <a:spLocks noChangeArrowheads="1"/>
            </p:cNvSpPr>
            <p:nvPr/>
          </p:nvSpPr>
          <p:spPr bwMode="auto">
            <a:xfrm>
              <a:off x="3734" y="3433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2" name="Oval 56"/>
            <p:cNvSpPr>
              <a:spLocks noChangeArrowheads="1"/>
            </p:cNvSpPr>
            <p:nvPr/>
          </p:nvSpPr>
          <p:spPr bwMode="auto">
            <a:xfrm>
              <a:off x="3803" y="3342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3775" y="338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4" name="Oval 58"/>
            <p:cNvSpPr>
              <a:spLocks noChangeArrowheads="1"/>
            </p:cNvSpPr>
            <p:nvPr/>
          </p:nvSpPr>
          <p:spPr bwMode="auto">
            <a:xfrm>
              <a:off x="3980" y="308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5" name="Oval 59"/>
            <p:cNvSpPr>
              <a:spLocks noChangeArrowheads="1"/>
            </p:cNvSpPr>
            <p:nvPr/>
          </p:nvSpPr>
          <p:spPr bwMode="auto">
            <a:xfrm>
              <a:off x="3869" y="324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6" name="Oval 60"/>
            <p:cNvSpPr>
              <a:spLocks noChangeArrowheads="1"/>
            </p:cNvSpPr>
            <p:nvPr/>
          </p:nvSpPr>
          <p:spPr bwMode="auto">
            <a:xfrm>
              <a:off x="3845" y="328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7" name="Oval 61"/>
            <p:cNvSpPr>
              <a:spLocks noChangeArrowheads="1"/>
            </p:cNvSpPr>
            <p:nvPr/>
          </p:nvSpPr>
          <p:spPr bwMode="auto">
            <a:xfrm>
              <a:off x="3925" y="3154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" name="Oval 62"/>
            <p:cNvSpPr>
              <a:spLocks noChangeArrowheads="1"/>
            </p:cNvSpPr>
            <p:nvPr/>
          </p:nvSpPr>
          <p:spPr bwMode="auto">
            <a:xfrm>
              <a:off x="3907" y="319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" name="Oval 63"/>
            <p:cNvSpPr>
              <a:spLocks noChangeArrowheads="1"/>
            </p:cNvSpPr>
            <p:nvPr/>
          </p:nvSpPr>
          <p:spPr bwMode="auto">
            <a:xfrm>
              <a:off x="4008" y="3042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" name="Oval 64"/>
            <p:cNvSpPr>
              <a:spLocks noChangeArrowheads="1"/>
            </p:cNvSpPr>
            <p:nvPr/>
          </p:nvSpPr>
          <p:spPr bwMode="auto">
            <a:xfrm>
              <a:off x="3954" y="3126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" name="Line 65"/>
            <p:cNvSpPr>
              <a:spLocks noChangeShapeType="1"/>
            </p:cNvSpPr>
            <p:nvPr/>
          </p:nvSpPr>
          <p:spPr bwMode="auto">
            <a:xfrm>
              <a:off x="2023" y="2978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Line 66"/>
            <p:cNvSpPr>
              <a:spLocks noChangeShapeType="1"/>
            </p:cNvSpPr>
            <p:nvPr/>
          </p:nvSpPr>
          <p:spPr bwMode="auto">
            <a:xfrm rot="-5400000">
              <a:off x="2312" y="3254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3" name="Oval 67"/>
            <p:cNvSpPr>
              <a:spLocks noChangeArrowheads="1"/>
            </p:cNvSpPr>
            <p:nvPr/>
          </p:nvSpPr>
          <p:spPr bwMode="auto">
            <a:xfrm>
              <a:off x="2079" y="3423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" name="Oval 68"/>
            <p:cNvSpPr>
              <a:spLocks noChangeArrowheads="1"/>
            </p:cNvSpPr>
            <p:nvPr/>
          </p:nvSpPr>
          <p:spPr bwMode="auto">
            <a:xfrm>
              <a:off x="2175" y="337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" name="Oval 69"/>
            <p:cNvSpPr>
              <a:spLocks noChangeArrowheads="1"/>
            </p:cNvSpPr>
            <p:nvPr/>
          </p:nvSpPr>
          <p:spPr bwMode="auto">
            <a:xfrm>
              <a:off x="2103" y="337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" name="Oval 70"/>
            <p:cNvSpPr>
              <a:spLocks noChangeArrowheads="1"/>
            </p:cNvSpPr>
            <p:nvPr/>
          </p:nvSpPr>
          <p:spPr bwMode="auto">
            <a:xfrm>
              <a:off x="2323" y="307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" name="Oval 71"/>
            <p:cNvSpPr>
              <a:spLocks noChangeArrowheads="1"/>
            </p:cNvSpPr>
            <p:nvPr/>
          </p:nvSpPr>
          <p:spPr bwMode="auto">
            <a:xfrm>
              <a:off x="2227" y="3264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" name="Oval 72"/>
            <p:cNvSpPr>
              <a:spLocks noChangeArrowheads="1"/>
            </p:cNvSpPr>
            <p:nvPr/>
          </p:nvSpPr>
          <p:spPr bwMode="auto">
            <a:xfrm>
              <a:off x="2172" y="323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" name="Oval 73"/>
            <p:cNvSpPr>
              <a:spLocks noChangeArrowheads="1"/>
            </p:cNvSpPr>
            <p:nvPr/>
          </p:nvSpPr>
          <p:spPr bwMode="auto">
            <a:xfrm>
              <a:off x="2204" y="333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0" name="Oval 74"/>
            <p:cNvSpPr>
              <a:spLocks noChangeArrowheads="1"/>
            </p:cNvSpPr>
            <p:nvPr/>
          </p:nvSpPr>
          <p:spPr bwMode="auto">
            <a:xfrm>
              <a:off x="2266" y="314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" name="Oval 75"/>
            <p:cNvSpPr>
              <a:spLocks noChangeArrowheads="1"/>
            </p:cNvSpPr>
            <p:nvPr/>
          </p:nvSpPr>
          <p:spPr bwMode="auto">
            <a:xfrm>
              <a:off x="2373" y="315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2" name="Oval 76"/>
            <p:cNvSpPr>
              <a:spLocks noChangeArrowheads="1"/>
            </p:cNvSpPr>
            <p:nvPr/>
          </p:nvSpPr>
          <p:spPr bwMode="auto">
            <a:xfrm>
              <a:off x="2359" y="3214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3" name="Oval 77"/>
            <p:cNvSpPr>
              <a:spLocks noChangeArrowheads="1"/>
            </p:cNvSpPr>
            <p:nvPr/>
          </p:nvSpPr>
          <p:spPr bwMode="auto">
            <a:xfrm>
              <a:off x="2126" y="330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4" name="Oval 78"/>
            <p:cNvSpPr>
              <a:spLocks noChangeArrowheads="1"/>
            </p:cNvSpPr>
            <p:nvPr/>
          </p:nvSpPr>
          <p:spPr bwMode="auto">
            <a:xfrm>
              <a:off x="2419" y="3056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5" name="Oval 79"/>
            <p:cNvSpPr>
              <a:spLocks noChangeArrowheads="1"/>
            </p:cNvSpPr>
            <p:nvPr/>
          </p:nvSpPr>
          <p:spPr bwMode="auto">
            <a:xfrm>
              <a:off x="2277" y="3264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6" name="Line 80"/>
            <p:cNvSpPr>
              <a:spLocks noChangeShapeType="1"/>
            </p:cNvSpPr>
            <p:nvPr/>
          </p:nvSpPr>
          <p:spPr bwMode="auto">
            <a:xfrm>
              <a:off x="1231" y="2986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7" name="Line 81"/>
            <p:cNvSpPr>
              <a:spLocks noChangeShapeType="1"/>
            </p:cNvSpPr>
            <p:nvPr/>
          </p:nvSpPr>
          <p:spPr bwMode="auto">
            <a:xfrm rot="-5400000">
              <a:off x="1519" y="3262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8" name="Oval 82"/>
            <p:cNvSpPr>
              <a:spLocks noChangeArrowheads="1"/>
            </p:cNvSpPr>
            <p:nvPr/>
          </p:nvSpPr>
          <p:spPr bwMode="auto">
            <a:xfrm>
              <a:off x="1287" y="343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9" name="Oval 83"/>
            <p:cNvSpPr>
              <a:spLocks noChangeArrowheads="1"/>
            </p:cNvSpPr>
            <p:nvPr/>
          </p:nvSpPr>
          <p:spPr bwMode="auto">
            <a:xfrm>
              <a:off x="1484" y="335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0" name="Oval 84"/>
            <p:cNvSpPr>
              <a:spLocks noChangeArrowheads="1"/>
            </p:cNvSpPr>
            <p:nvPr/>
          </p:nvSpPr>
          <p:spPr bwMode="auto">
            <a:xfrm>
              <a:off x="1356" y="340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" name="Oval 85"/>
            <p:cNvSpPr>
              <a:spLocks noChangeArrowheads="1"/>
            </p:cNvSpPr>
            <p:nvPr/>
          </p:nvSpPr>
          <p:spPr bwMode="auto">
            <a:xfrm>
              <a:off x="1530" y="308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2" name="Oval 86"/>
            <p:cNvSpPr>
              <a:spLocks noChangeArrowheads="1"/>
            </p:cNvSpPr>
            <p:nvPr/>
          </p:nvSpPr>
          <p:spPr bwMode="auto">
            <a:xfrm>
              <a:off x="1434" y="3272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3" name="Oval 87"/>
            <p:cNvSpPr>
              <a:spLocks noChangeArrowheads="1"/>
            </p:cNvSpPr>
            <p:nvPr/>
          </p:nvSpPr>
          <p:spPr bwMode="auto">
            <a:xfrm>
              <a:off x="1333" y="323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4" name="Oval 88"/>
            <p:cNvSpPr>
              <a:spLocks noChangeArrowheads="1"/>
            </p:cNvSpPr>
            <p:nvPr/>
          </p:nvSpPr>
          <p:spPr bwMode="auto">
            <a:xfrm>
              <a:off x="1411" y="33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5" name="Oval 89"/>
            <p:cNvSpPr>
              <a:spLocks noChangeArrowheads="1"/>
            </p:cNvSpPr>
            <p:nvPr/>
          </p:nvSpPr>
          <p:spPr bwMode="auto">
            <a:xfrm>
              <a:off x="1461" y="316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6" name="Oval 90"/>
            <p:cNvSpPr>
              <a:spLocks noChangeArrowheads="1"/>
            </p:cNvSpPr>
            <p:nvPr/>
          </p:nvSpPr>
          <p:spPr bwMode="auto">
            <a:xfrm>
              <a:off x="1580" y="316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7" name="Oval 91"/>
            <p:cNvSpPr>
              <a:spLocks noChangeArrowheads="1"/>
            </p:cNvSpPr>
            <p:nvPr/>
          </p:nvSpPr>
          <p:spPr bwMode="auto">
            <a:xfrm>
              <a:off x="1580" y="324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8" name="Oval 92"/>
            <p:cNvSpPr>
              <a:spLocks noChangeArrowheads="1"/>
            </p:cNvSpPr>
            <p:nvPr/>
          </p:nvSpPr>
          <p:spPr bwMode="auto">
            <a:xfrm>
              <a:off x="1333" y="331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9" name="Oval 93"/>
            <p:cNvSpPr>
              <a:spLocks noChangeArrowheads="1"/>
            </p:cNvSpPr>
            <p:nvPr/>
          </p:nvSpPr>
          <p:spPr bwMode="auto">
            <a:xfrm>
              <a:off x="1626" y="306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0" name="Oval 94"/>
            <p:cNvSpPr>
              <a:spLocks noChangeArrowheads="1"/>
            </p:cNvSpPr>
            <p:nvPr/>
          </p:nvSpPr>
          <p:spPr bwMode="auto">
            <a:xfrm>
              <a:off x="1484" y="3272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227702" y="3810000"/>
            <a:ext cx="8611498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 value (correlation coefficient)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0   ---------------------------&gt;  </a:t>
            </a: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sym typeface="Wingdings" pitchFamily="2" charset="2"/>
              </a:rPr>
              <a:t>1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>
            <a:off x="6661652" y="2582057"/>
            <a:ext cx="299107" cy="3180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656611" y="2664129"/>
            <a:ext cx="299107" cy="3180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227702" y="3810000"/>
            <a:ext cx="8611498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Data that doesn’t fit in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97" name="Group 118"/>
          <p:cNvGrpSpPr>
            <a:grpSpLocks/>
          </p:cNvGrpSpPr>
          <p:nvPr/>
        </p:nvGrpSpPr>
        <p:grpSpPr bwMode="auto">
          <a:xfrm>
            <a:off x="838200" y="761999"/>
            <a:ext cx="7162800" cy="2819401"/>
            <a:chOff x="1620" y="3448"/>
            <a:chExt cx="1687" cy="584"/>
          </a:xfrm>
        </p:grpSpPr>
        <p:sp>
          <p:nvSpPr>
            <p:cNvPr id="98" name="Line 119"/>
            <p:cNvSpPr>
              <a:spLocks noChangeShapeType="1"/>
            </p:cNvSpPr>
            <p:nvPr/>
          </p:nvSpPr>
          <p:spPr bwMode="auto">
            <a:xfrm>
              <a:off x="1620" y="3448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9" name="Line 120"/>
            <p:cNvSpPr>
              <a:spLocks noChangeShapeType="1"/>
            </p:cNvSpPr>
            <p:nvPr/>
          </p:nvSpPr>
          <p:spPr bwMode="auto">
            <a:xfrm rot="-5400000">
              <a:off x="1909" y="3724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0" name="Oval 121"/>
            <p:cNvSpPr>
              <a:spLocks noChangeArrowheads="1"/>
            </p:cNvSpPr>
            <p:nvPr/>
          </p:nvSpPr>
          <p:spPr bwMode="auto">
            <a:xfrm>
              <a:off x="1676" y="3871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1" name="Oval 122"/>
            <p:cNvSpPr>
              <a:spLocks noChangeArrowheads="1"/>
            </p:cNvSpPr>
            <p:nvPr/>
          </p:nvSpPr>
          <p:spPr bwMode="auto">
            <a:xfrm>
              <a:off x="1746" y="379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" name="Oval 123"/>
            <p:cNvSpPr>
              <a:spLocks noChangeArrowheads="1"/>
            </p:cNvSpPr>
            <p:nvPr/>
          </p:nvSpPr>
          <p:spPr bwMode="auto">
            <a:xfrm>
              <a:off x="1699" y="384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" name="Oval 124"/>
            <p:cNvSpPr>
              <a:spLocks noChangeArrowheads="1"/>
            </p:cNvSpPr>
            <p:nvPr/>
          </p:nvSpPr>
          <p:spPr bwMode="auto">
            <a:xfrm>
              <a:off x="1930" y="359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4" name="Oval 125"/>
            <p:cNvSpPr>
              <a:spLocks noChangeArrowheads="1"/>
            </p:cNvSpPr>
            <p:nvPr/>
          </p:nvSpPr>
          <p:spPr bwMode="auto">
            <a:xfrm>
              <a:off x="1824" y="373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5" name="Oval 126"/>
            <p:cNvSpPr>
              <a:spLocks noChangeArrowheads="1"/>
            </p:cNvSpPr>
            <p:nvPr/>
          </p:nvSpPr>
          <p:spPr bwMode="auto">
            <a:xfrm>
              <a:off x="1769" y="373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6" name="Oval 127"/>
            <p:cNvSpPr>
              <a:spLocks noChangeArrowheads="1"/>
            </p:cNvSpPr>
            <p:nvPr/>
          </p:nvSpPr>
          <p:spPr bwMode="auto">
            <a:xfrm>
              <a:off x="1800" y="3802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7" name="Oval 128"/>
            <p:cNvSpPr>
              <a:spLocks noChangeArrowheads="1"/>
            </p:cNvSpPr>
            <p:nvPr/>
          </p:nvSpPr>
          <p:spPr bwMode="auto">
            <a:xfrm>
              <a:off x="1873" y="364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8" name="Oval 129"/>
            <p:cNvSpPr>
              <a:spLocks noChangeArrowheads="1"/>
            </p:cNvSpPr>
            <p:nvPr/>
          </p:nvSpPr>
          <p:spPr bwMode="auto">
            <a:xfrm>
              <a:off x="1969" y="362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" name="Oval 130"/>
            <p:cNvSpPr>
              <a:spLocks noChangeArrowheads="1"/>
            </p:cNvSpPr>
            <p:nvPr/>
          </p:nvSpPr>
          <p:spPr bwMode="auto">
            <a:xfrm>
              <a:off x="1920" y="366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0" name="Oval 131"/>
            <p:cNvSpPr>
              <a:spLocks noChangeArrowheads="1"/>
            </p:cNvSpPr>
            <p:nvPr/>
          </p:nvSpPr>
          <p:spPr bwMode="auto">
            <a:xfrm>
              <a:off x="1756" y="377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1" name="Oval 132"/>
            <p:cNvSpPr>
              <a:spLocks noChangeArrowheads="1"/>
            </p:cNvSpPr>
            <p:nvPr/>
          </p:nvSpPr>
          <p:spPr bwMode="auto">
            <a:xfrm>
              <a:off x="2016" y="3525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2" name="Oval 133"/>
            <p:cNvSpPr>
              <a:spLocks noChangeArrowheads="1"/>
            </p:cNvSpPr>
            <p:nvPr/>
          </p:nvSpPr>
          <p:spPr bwMode="auto">
            <a:xfrm>
              <a:off x="1895" y="369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" name="Line 134"/>
            <p:cNvSpPr>
              <a:spLocks noChangeShapeType="1"/>
            </p:cNvSpPr>
            <p:nvPr/>
          </p:nvSpPr>
          <p:spPr bwMode="auto">
            <a:xfrm>
              <a:off x="2736" y="3466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4" name="Line 135"/>
            <p:cNvSpPr>
              <a:spLocks noChangeShapeType="1"/>
            </p:cNvSpPr>
            <p:nvPr/>
          </p:nvSpPr>
          <p:spPr bwMode="auto">
            <a:xfrm rot="-5400000">
              <a:off x="3024" y="3742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5" name="Oval 136"/>
            <p:cNvSpPr>
              <a:spLocks noChangeArrowheads="1"/>
            </p:cNvSpPr>
            <p:nvPr/>
          </p:nvSpPr>
          <p:spPr bwMode="auto">
            <a:xfrm>
              <a:off x="2792" y="379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6" name="Oval 137"/>
            <p:cNvSpPr>
              <a:spLocks noChangeArrowheads="1"/>
            </p:cNvSpPr>
            <p:nvPr/>
          </p:nvSpPr>
          <p:spPr bwMode="auto">
            <a:xfrm>
              <a:off x="3231" y="386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7" name="Oval 138"/>
            <p:cNvSpPr>
              <a:spLocks noChangeArrowheads="1"/>
            </p:cNvSpPr>
            <p:nvPr/>
          </p:nvSpPr>
          <p:spPr bwMode="auto">
            <a:xfrm>
              <a:off x="2838" y="373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8" name="Oval 139"/>
            <p:cNvSpPr>
              <a:spLocks noChangeArrowheads="1"/>
            </p:cNvSpPr>
            <p:nvPr/>
          </p:nvSpPr>
          <p:spPr bwMode="auto">
            <a:xfrm>
              <a:off x="3062" y="36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9" name="Oval 140"/>
            <p:cNvSpPr>
              <a:spLocks noChangeArrowheads="1"/>
            </p:cNvSpPr>
            <p:nvPr/>
          </p:nvSpPr>
          <p:spPr bwMode="auto">
            <a:xfrm>
              <a:off x="2966" y="362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0" name="Oval 141"/>
            <p:cNvSpPr>
              <a:spLocks noChangeArrowheads="1"/>
            </p:cNvSpPr>
            <p:nvPr/>
          </p:nvSpPr>
          <p:spPr bwMode="auto">
            <a:xfrm>
              <a:off x="2861" y="3718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1" name="Oval 142"/>
            <p:cNvSpPr>
              <a:spLocks noChangeArrowheads="1"/>
            </p:cNvSpPr>
            <p:nvPr/>
          </p:nvSpPr>
          <p:spPr bwMode="auto">
            <a:xfrm>
              <a:off x="2908" y="368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2" name="Oval 143"/>
            <p:cNvSpPr>
              <a:spLocks noChangeArrowheads="1"/>
            </p:cNvSpPr>
            <p:nvPr/>
          </p:nvSpPr>
          <p:spPr bwMode="auto">
            <a:xfrm>
              <a:off x="3012" y="36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" name="Oval 144"/>
            <p:cNvSpPr>
              <a:spLocks noChangeArrowheads="1"/>
            </p:cNvSpPr>
            <p:nvPr/>
          </p:nvSpPr>
          <p:spPr bwMode="auto">
            <a:xfrm>
              <a:off x="3085" y="36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4" name="Oval 145"/>
            <p:cNvSpPr>
              <a:spLocks noChangeArrowheads="1"/>
            </p:cNvSpPr>
            <p:nvPr/>
          </p:nvSpPr>
          <p:spPr bwMode="auto">
            <a:xfrm>
              <a:off x="3105" y="3671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5" name="Oval 146"/>
            <p:cNvSpPr>
              <a:spLocks noChangeArrowheads="1"/>
            </p:cNvSpPr>
            <p:nvPr/>
          </p:nvSpPr>
          <p:spPr bwMode="auto">
            <a:xfrm>
              <a:off x="2838" y="377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6" name="Oval 147"/>
            <p:cNvSpPr>
              <a:spLocks noChangeArrowheads="1"/>
            </p:cNvSpPr>
            <p:nvPr/>
          </p:nvSpPr>
          <p:spPr bwMode="auto">
            <a:xfrm>
              <a:off x="3155" y="373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7" name="Oval 148"/>
            <p:cNvSpPr>
              <a:spLocks noChangeArrowheads="1"/>
            </p:cNvSpPr>
            <p:nvPr/>
          </p:nvSpPr>
          <p:spPr bwMode="auto">
            <a:xfrm>
              <a:off x="3219" y="3802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8" name="Oval 149"/>
            <p:cNvSpPr>
              <a:spLocks noChangeArrowheads="1"/>
            </p:cNvSpPr>
            <p:nvPr/>
          </p:nvSpPr>
          <p:spPr bwMode="auto">
            <a:xfrm>
              <a:off x="3196" y="384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9" name="Oval 150"/>
            <p:cNvSpPr>
              <a:spLocks noChangeArrowheads="1"/>
            </p:cNvSpPr>
            <p:nvPr/>
          </p:nvSpPr>
          <p:spPr bwMode="auto">
            <a:xfrm>
              <a:off x="2954" y="364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0" name="Oval 151"/>
            <p:cNvSpPr>
              <a:spLocks noChangeArrowheads="1"/>
            </p:cNvSpPr>
            <p:nvPr/>
          </p:nvSpPr>
          <p:spPr bwMode="auto">
            <a:xfrm>
              <a:off x="3012" y="36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1" name="Oval 152"/>
            <p:cNvSpPr>
              <a:spLocks noChangeArrowheads="1"/>
            </p:cNvSpPr>
            <p:nvPr/>
          </p:nvSpPr>
          <p:spPr bwMode="auto">
            <a:xfrm>
              <a:off x="3062" y="371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2" name="Oval 153"/>
            <p:cNvSpPr>
              <a:spLocks noChangeArrowheads="1"/>
            </p:cNvSpPr>
            <p:nvPr/>
          </p:nvSpPr>
          <p:spPr bwMode="auto">
            <a:xfrm>
              <a:off x="3158" y="379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3" name="Oval 154"/>
            <p:cNvSpPr>
              <a:spLocks noChangeArrowheads="1"/>
            </p:cNvSpPr>
            <p:nvPr/>
          </p:nvSpPr>
          <p:spPr bwMode="auto">
            <a:xfrm>
              <a:off x="3254" y="391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4" name="Oval 155"/>
            <p:cNvSpPr>
              <a:spLocks noChangeArrowheads="1"/>
            </p:cNvSpPr>
            <p:nvPr/>
          </p:nvSpPr>
          <p:spPr bwMode="auto">
            <a:xfrm>
              <a:off x="2769" y="383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5" name="Oval 156"/>
            <p:cNvSpPr>
              <a:spLocks noChangeArrowheads="1"/>
            </p:cNvSpPr>
            <p:nvPr/>
          </p:nvSpPr>
          <p:spPr bwMode="auto">
            <a:xfrm>
              <a:off x="2908" y="361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6" name="Oval 157"/>
            <p:cNvSpPr>
              <a:spLocks noChangeArrowheads="1"/>
            </p:cNvSpPr>
            <p:nvPr/>
          </p:nvSpPr>
          <p:spPr bwMode="auto">
            <a:xfrm>
              <a:off x="2908" y="366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7" name="Oval 158"/>
            <p:cNvSpPr>
              <a:spLocks noChangeArrowheads="1"/>
            </p:cNvSpPr>
            <p:nvPr/>
          </p:nvSpPr>
          <p:spPr bwMode="auto">
            <a:xfrm>
              <a:off x="3108" y="3729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8" name="Oval 159"/>
            <p:cNvSpPr>
              <a:spLocks noChangeArrowheads="1"/>
            </p:cNvSpPr>
            <p:nvPr/>
          </p:nvSpPr>
          <p:spPr bwMode="auto">
            <a:xfrm>
              <a:off x="2867" y="3663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9" name="Oval 160"/>
            <p:cNvSpPr>
              <a:spLocks noChangeArrowheads="1"/>
            </p:cNvSpPr>
            <p:nvPr/>
          </p:nvSpPr>
          <p:spPr bwMode="auto">
            <a:xfrm>
              <a:off x="2769" y="391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0" name="Oval 161"/>
            <p:cNvSpPr>
              <a:spLocks noChangeArrowheads="1"/>
            </p:cNvSpPr>
            <p:nvPr/>
          </p:nvSpPr>
          <p:spPr bwMode="auto">
            <a:xfrm>
              <a:off x="2072" y="386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1" name="Oval 162"/>
            <p:cNvSpPr>
              <a:spLocks noChangeArrowheads="1"/>
            </p:cNvSpPr>
            <p:nvPr/>
          </p:nvSpPr>
          <p:spPr bwMode="auto">
            <a:xfrm>
              <a:off x="3012" y="384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7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2" grpId="0" animBg="1"/>
      <p:bldP spid="9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RespondGraphMaster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130</TotalTime>
  <Words>535</Words>
  <Application>Microsoft Office PowerPoint</Application>
  <PresentationFormat>On-screen Show (4:3)</PresentationFormat>
  <Paragraphs>122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Sketchbook</vt:lpstr>
      <vt:lpstr>NewsPrint</vt:lpstr>
      <vt:lpstr>iRespondQuestionMaster</vt:lpstr>
      <vt:lpstr>iRespondGraphMaster</vt:lpstr>
      <vt:lpstr>Regression</vt:lpstr>
      <vt:lpstr>PowerPoint Presentation</vt:lpstr>
      <vt:lpstr>You can have correlation without causation</vt:lpstr>
      <vt:lpstr>PowerPoint Presentation</vt:lpstr>
      <vt:lpstr>Measuring Correlation</vt:lpstr>
      <vt:lpstr>FORM</vt:lpstr>
      <vt:lpstr>Direction</vt:lpstr>
      <vt:lpstr>Strength</vt:lpstr>
      <vt:lpstr>Outliers</vt:lpstr>
      <vt:lpstr>Put the correlation coefficients in order from weakest to strongest</vt:lpstr>
      <vt:lpstr>Match the Correlation Coefficient to the graph</vt:lpstr>
      <vt:lpstr>Match the Correlation Coefficient to the graph</vt:lpstr>
      <vt:lpstr>Match the Correlation Coefficient to the graph</vt:lpstr>
      <vt:lpstr>Match the Correlation Coefficient to the graph</vt:lpstr>
      <vt:lpstr>Match the Correlation Coefficient to the graph</vt:lpstr>
      <vt:lpstr>PowerPoint Presentation</vt:lpstr>
      <vt:lpstr>PowerPoint Presentation</vt:lpstr>
      <vt:lpstr>Classwork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</dc:title>
  <dc:creator>Elizabeth Smith</dc:creator>
  <cp:lastModifiedBy>install</cp:lastModifiedBy>
  <cp:revision>11</cp:revision>
  <dcterms:created xsi:type="dcterms:W3CDTF">2012-04-18T00:57:10Z</dcterms:created>
  <dcterms:modified xsi:type="dcterms:W3CDTF">2013-01-30T18:17:27Z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