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  <p:sldMasterId id="2147483696" r:id="rId3"/>
  </p:sldMasterIdLst>
  <p:sldIdLst>
    <p:sldId id="265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  <a:prstGeom prst="rect">
            <a:avLst/>
          </a:prstGeo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  <a:prstGeom prst="rect">
            <a:avLst/>
          </a:prstGeo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  <a:prstGeom prst="rect">
            <a:avLst/>
          </a:prstGeo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  <a:prstGeom prst="rect">
            <a:avLst/>
          </a:prstGeo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66E6EF62-A06F-4E22-B430-EF5FE52511B0}" type="datetimeFigureOut">
              <a:rPr lang="en-US" smtClean="0"/>
              <a:t>4/18/2013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D84B69D3-5D0D-4160-85BE-A8A9C0FCD2F3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GraphShape" hidden="1"/>
          <p:cNvSpPr/>
          <p:nvPr userDrawn="1"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44" name="CorrectBarGroup"/>
          <p:cNvGrpSpPr/>
          <p:nvPr userDrawn="1"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10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PercentLabelGroup"/>
          <p:cNvGrpSpPr/>
          <p:nvPr userDrawn="1"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9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2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4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7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5" name="IncorrectBarGroup"/>
          <p:cNvGrpSpPr/>
          <p:nvPr userDrawn="1"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22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0" name="XLabelGroup"/>
          <p:cNvGrpSpPr/>
          <p:nvPr userDrawn="1"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1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5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3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6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9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43" name="AxisLineGroup"/>
          <p:cNvGrpSpPr/>
          <p:nvPr userDrawn="1"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30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YLabelGroup"/>
          <p:cNvGrpSpPr/>
          <p:nvPr userDrawn="1"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33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5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7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9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15875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15875" cap="flat" cmpd="sng" algn="ctr">
                  <a:solidFill>
                    <a:schemeClr val="accent1">
                      <a:shade val="50000"/>
                      <a:shade val="75000"/>
                      <a:lumMod val="8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7" name="QuestionShape"/>
          <p:cNvSpPr/>
          <p:nvPr userDrawn="1"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AShape"/>
          <p:cNvSpPr/>
          <p:nvPr userDrawn="1"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A.) Response A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0" name="BShape"/>
          <p:cNvSpPr/>
          <p:nvPr userDrawn="1"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B.) Response B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1" name="CShape"/>
          <p:cNvSpPr/>
          <p:nvPr userDrawn="1"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C.) Response C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2" name="DShape"/>
          <p:cNvSpPr/>
          <p:nvPr userDrawn="1"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D.) Response D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3" name="EShape"/>
          <p:cNvSpPr/>
          <p:nvPr userDrawn="1"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74320" lvl="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</a:pPr>
            <a:r>
              <a:rPr lang="en-US" sz="2400" smtClean="0">
                <a:solidFill>
                  <a:schemeClr val="tx2"/>
                </a:solidFill>
              </a:rPr>
              <a:t>E.) Response E</a:t>
            </a:r>
            <a:endParaRPr lang="en-US" sz="2400">
              <a:solidFill>
                <a:schemeClr val="tx2"/>
              </a:solidFill>
            </a:endParaRPr>
          </a:p>
        </p:txBody>
      </p:sp>
      <p:sp>
        <p:nvSpPr>
          <p:cNvPr id="15" name="Percent"/>
          <p:cNvSpPr/>
          <p:nvPr userDrawn="1"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  <a:shade val="75000"/>
                    <a:lumMod val="8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6" name="Timer"/>
          <p:cNvSpPr/>
          <p:nvPr userDrawn="1"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  <a:shade val="75000"/>
                    <a:lumMod val="8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2590800"/>
            <a:ext cx="8229600" cy="3069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/>
              <a:t>Write the equation of the line:</a:t>
            </a:r>
          </a:p>
          <a:p>
            <a:pPr marL="742950" indent="-742950">
              <a:buAutoNum type="arabicPeriod"/>
            </a:pPr>
            <a:r>
              <a:rPr lang="en-US" sz="3600" b="1" dirty="0" smtClean="0"/>
              <a:t>Parallel to 8x – 2y = 6 and goes through (5, -2)</a:t>
            </a:r>
            <a:endParaRPr lang="en-US" sz="3600" b="1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2046" y="304800"/>
            <a:ext cx="8610600" cy="1338072"/>
          </a:xfrm>
        </p:spPr>
        <p:txBody>
          <a:bodyPr/>
          <a:lstStyle/>
          <a:p>
            <a:r>
              <a:rPr lang="en-US" b="1" dirty="0" smtClean="0"/>
              <a:t>Warm up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027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Given the midpt and one endpt, find the other endpt.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1828800"/>
            <a:ext cx="4419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9.  </a:t>
            </a:r>
          </a:p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Midpt (-4, 6)  </a:t>
            </a:r>
          </a:p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Endpt (2, 1)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334000" y="25146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 dirty="0">
                <a:solidFill>
                  <a:srgbClr val="CC0000"/>
                </a:solidFill>
                <a:latin typeface="Century Gothic" pitchFamily="34" charset="0"/>
              </a:rPr>
              <a:t>(-10, 11)</a:t>
            </a:r>
          </a:p>
        </p:txBody>
      </p:sp>
    </p:spTree>
    <p:extLst>
      <p:ext uri="{BB962C8B-B14F-4D97-AF65-F5344CB8AC3E}">
        <p14:creationId xmlns:p14="http://schemas.microsoft.com/office/powerpoint/2010/main" val="2725305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1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Midpoint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2514600"/>
            <a:ext cx="8001000" cy="3810000"/>
          </a:xfrm>
          <a:solidFill>
            <a:schemeClr val="bg1">
              <a:lumMod val="50000"/>
            </a:schemeClr>
          </a:solidFill>
          <a:ln w="76200">
            <a:solidFill>
              <a:schemeClr val="tx1"/>
            </a:solidFill>
          </a:ln>
          <a:effectLst>
            <a:outerShdw dist="35921" dir="2700000" algn="ctr" rotWithShape="0">
              <a:schemeClr val="bg2"/>
            </a:outerShdw>
          </a:effectLst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</a:rPr>
              <a:t>Given 2 ordered pairs, it’s the</a:t>
            </a:r>
          </a:p>
          <a:p>
            <a:pPr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</a:rPr>
              <a:t>AVG of the x’s and </a:t>
            </a:r>
          </a:p>
          <a:p>
            <a:pPr eaLnBrk="1" hangingPunct="1">
              <a:defRPr/>
            </a:pPr>
            <a:r>
              <a:rPr lang="en-US" sz="5400" dirty="0" smtClean="0">
                <a:solidFill>
                  <a:schemeClr val="bg1"/>
                </a:solidFill>
              </a:rPr>
              <a:t>AVG of the y’s.</a:t>
            </a:r>
          </a:p>
        </p:txBody>
      </p:sp>
    </p:spTree>
    <p:extLst>
      <p:ext uri="{BB962C8B-B14F-4D97-AF65-F5344CB8AC3E}">
        <p14:creationId xmlns:p14="http://schemas.microsoft.com/office/powerpoint/2010/main" val="391311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u="sng" dirty="0" smtClean="0">
                <a:solidFill>
                  <a:schemeClr val="bg1"/>
                </a:solidFill>
              </a:rPr>
              <a:t>Midpoint Formula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auto">
          <a:xfrm>
            <a:off x="0" y="3114675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7338492"/>
              </p:ext>
            </p:extLst>
          </p:nvPr>
        </p:nvGraphicFramePr>
        <p:xfrm>
          <a:off x="685800" y="2514600"/>
          <a:ext cx="7772400" cy="291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3" imgW="1117440" imgH="431640" progId="Equation.DSMT4">
                  <p:embed/>
                </p:oleObj>
              </mc:Choice>
              <mc:Fallback>
                <p:oleObj name="Equation" r:id="rId3" imgW="11174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2514600"/>
                        <a:ext cx="7772400" cy="2914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150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48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midpoint.</a:t>
            </a:r>
          </a:p>
        </p:txBody>
      </p:sp>
      <p:sp>
        <p:nvSpPr>
          <p:cNvPr id="29699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76200" y="1905000"/>
            <a:ext cx="5334000" cy="3657600"/>
          </a:xfrm>
        </p:spPr>
        <p:txBody>
          <a:bodyPr>
            <a:noAutofit/>
          </a:bodyPr>
          <a:lstStyle/>
          <a:p>
            <a:pPr marL="609600" indent="-609600" eaLnBrk="1" hangingPunct="1">
              <a:buFontTx/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1.  (3, 7) and (-2, 4)</a:t>
            </a:r>
          </a:p>
          <a:p>
            <a:pPr marL="609600" indent="-609600" eaLnBrk="1" hangingPunct="1">
              <a:buFontTx/>
              <a:buNone/>
            </a:pP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marL="0" indent="0" eaLnBrk="1" hangingPunct="1">
              <a:buNone/>
            </a:pP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</a:rPr>
              <a:t>2.  (5, -2) and (6, 14)</a:t>
            </a:r>
          </a:p>
          <a:p>
            <a:pPr marL="609600" indent="-609600" eaLnBrk="1" hangingPunct="1">
              <a:buFontTx/>
              <a:buNone/>
            </a:pPr>
            <a:endParaRPr lang="en-US" sz="4000" b="1" dirty="0" smtClean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5257800" y="25908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 dirty="0">
                <a:solidFill>
                  <a:srgbClr val="CC0000"/>
                </a:solidFill>
                <a:latin typeface="Century Gothic" pitchFamily="34" charset="0"/>
              </a:rPr>
              <a:t>(.5, 5.5)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5334000" y="49530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>
                <a:solidFill>
                  <a:srgbClr val="CC0000"/>
                </a:solidFill>
                <a:latin typeface="Century Gothic" pitchFamily="34" charset="0"/>
              </a:rPr>
              <a:t>(5.5, 6)</a:t>
            </a:r>
          </a:p>
        </p:txBody>
      </p:sp>
    </p:spTree>
    <p:extLst>
      <p:ext uri="{BB962C8B-B14F-4D97-AF65-F5344CB8AC3E}">
        <p14:creationId xmlns:p14="http://schemas.microsoft.com/office/powerpoint/2010/main" val="386544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Find the midpoint.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981200"/>
            <a:ext cx="5562600" cy="3962400"/>
          </a:xfrm>
        </p:spPr>
        <p:txBody>
          <a:bodyPr>
            <a:noAutofit/>
          </a:bodyPr>
          <a:lstStyle/>
          <a:p>
            <a:pPr marL="0" indent="0" eaLnBrk="1" hangingPunct="1">
              <a:buNone/>
            </a:pPr>
            <a:r>
              <a:rPr lang="en-US" sz="4000" b="1" dirty="0" smtClean="0"/>
              <a:t>3.  (3, -9) and (14, 16)</a:t>
            </a:r>
          </a:p>
          <a:p>
            <a:pPr marL="609600" indent="-609600" eaLnBrk="1" hangingPunct="1">
              <a:buFontTx/>
              <a:buAutoNum type="arabicPeriod" startAt="3"/>
            </a:pPr>
            <a:endParaRPr lang="en-US" sz="4000" b="1" dirty="0" smtClean="0"/>
          </a:p>
          <a:p>
            <a:pPr marL="609600" indent="-609600" eaLnBrk="1" hangingPunct="1">
              <a:buFontTx/>
              <a:buAutoNum type="arabicPeriod" startAt="3"/>
            </a:pPr>
            <a:endParaRPr lang="en-US" sz="4000" b="1" dirty="0" smtClean="0"/>
          </a:p>
          <a:p>
            <a:pPr marL="609600" indent="-609600" eaLnBrk="1" hangingPunct="1">
              <a:buFontTx/>
              <a:buAutoNum type="arabicPeriod" startAt="3"/>
            </a:pPr>
            <a:endParaRPr lang="en-US" sz="4000" b="1" dirty="0" smtClean="0"/>
          </a:p>
          <a:p>
            <a:pPr marL="0" indent="0" eaLnBrk="1" hangingPunct="1">
              <a:buNone/>
            </a:pPr>
            <a:r>
              <a:rPr lang="en-US" sz="4000" b="1" dirty="0" smtClean="0"/>
              <a:t>4.  (12, 17) and (-7, 9)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181600" y="29718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 dirty="0">
                <a:solidFill>
                  <a:srgbClr val="CC0000"/>
                </a:solidFill>
                <a:latin typeface="Century Gothic" pitchFamily="34" charset="0"/>
              </a:rPr>
              <a:t>(8.5, 3.5)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5257800" y="53340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>
                <a:solidFill>
                  <a:srgbClr val="CC0000"/>
                </a:solidFill>
                <a:latin typeface="Century Gothic" pitchFamily="34" charset="0"/>
              </a:rPr>
              <a:t>(2.5, 13)</a:t>
            </a:r>
          </a:p>
        </p:txBody>
      </p:sp>
    </p:spTree>
    <p:extLst>
      <p:ext uri="{BB962C8B-B14F-4D97-AF65-F5344CB8AC3E}">
        <p14:creationId xmlns:p14="http://schemas.microsoft.com/office/powerpoint/2010/main" val="385818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/>
      <p:bldP spid="1536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the midpoint.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1752600" cy="1295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dirty="0" smtClean="0">
                <a:solidFill>
                  <a:schemeClr val="bg1"/>
                </a:solidFill>
              </a:rPr>
              <a:t>5.  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5257800" y="28956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>
                <a:solidFill>
                  <a:srgbClr val="CC0000"/>
                </a:solidFill>
                <a:latin typeface="Century Gothic" pitchFamily="34" charset="0"/>
              </a:rPr>
              <a:t>(2, 3)</a:t>
            </a:r>
          </a:p>
        </p:txBody>
      </p:sp>
      <p:pic>
        <p:nvPicPr>
          <p:cNvPr id="31749" name="Picture 7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5" t="2817" r="2817" b="2817"/>
          <a:stretch>
            <a:fillRect/>
          </a:stretch>
        </p:blipFill>
        <p:spPr bwMode="auto">
          <a:xfrm>
            <a:off x="76200" y="1600200"/>
            <a:ext cx="5180013" cy="525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7746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Find the midpoint.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143000"/>
            <a:ext cx="1752600" cy="1295400"/>
          </a:xfrm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mtClean="0">
                <a:solidFill>
                  <a:schemeClr val="bg1"/>
                </a:solidFill>
              </a:rPr>
              <a:t>6.  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5257800" y="31242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>
                <a:solidFill>
                  <a:srgbClr val="CC0000"/>
                </a:solidFill>
                <a:latin typeface="Century Gothic" pitchFamily="34" charset="0"/>
              </a:rPr>
              <a:t>(1.5, 4)</a:t>
            </a:r>
          </a:p>
        </p:txBody>
      </p:sp>
      <p:pic>
        <p:nvPicPr>
          <p:cNvPr id="32773" name="Picture 7" descr="[image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6400"/>
            <a:ext cx="51816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931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Given the midpt and one endpt, find the other endpt.</a:t>
            </a:r>
          </a:p>
        </p:txBody>
      </p:sp>
      <p:sp>
        <p:nvSpPr>
          <p:cNvPr id="33795" name="Rectangle 4"/>
          <p:cNvSpPr>
            <a:spLocks noChangeArrowheads="1"/>
          </p:cNvSpPr>
          <p:nvPr/>
        </p:nvSpPr>
        <p:spPr bwMode="auto">
          <a:xfrm>
            <a:off x="0" y="1828800"/>
            <a:ext cx="4419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7.  </a:t>
            </a:r>
          </a:p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Midpt (3, -6)  </a:t>
            </a:r>
          </a:p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Endpt (7, -3)</a:t>
            </a: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5562600" y="2596662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 dirty="0">
                <a:solidFill>
                  <a:srgbClr val="CC0000"/>
                </a:solidFill>
                <a:latin typeface="Century Gothic" pitchFamily="34" charset="0"/>
              </a:rPr>
              <a:t>(-1, -9)</a:t>
            </a:r>
          </a:p>
        </p:txBody>
      </p:sp>
    </p:spTree>
    <p:extLst>
      <p:ext uri="{BB962C8B-B14F-4D97-AF65-F5344CB8AC3E}">
        <p14:creationId xmlns:p14="http://schemas.microsoft.com/office/powerpoint/2010/main" val="4232832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4000" smtClean="0"/>
              <a:t>Given the midpt and one endpt, find the other endpt.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1828800"/>
            <a:ext cx="44196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8.  </a:t>
            </a:r>
          </a:p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Midpt (-1, 2)  </a:t>
            </a:r>
          </a:p>
          <a:p>
            <a:pPr marL="609600" indent="-609600">
              <a:spcBef>
                <a:spcPct val="20000"/>
              </a:spcBef>
            </a:pPr>
            <a:r>
              <a:rPr lang="en-US" sz="3800" b="1">
                <a:latin typeface="Century Gothic" pitchFamily="34" charset="0"/>
              </a:rPr>
              <a:t>Endpt (3, 0)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5562600" y="2514600"/>
            <a:ext cx="29718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609600" indent="-609600" algn="ctr">
              <a:spcBef>
                <a:spcPct val="20000"/>
              </a:spcBef>
            </a:pPr>
            <a:r>
              <a:rPr lang="en-US" sz="5000" b="1" dirty="0">
                <a:solidFill>
                  <a:srgbClr val="CC0000"/>
                </a:solidFill>
                <a:latin typeface="Century Gothic" pitchFamily="34" charset="0"/>
              </a:rPr>
              <a:t>(-5, 4)</a:t>
            </a:r>
          </a:p>
        </p:txBody>
      </p:sp>
    </p:spTree>
    <p:extLst>
      <p:ext uri="{BB962C8B-B14F-4D97-AF65-F5344CB8AC3E}">
        <p14:creationId xmlns:p14="http://schemas.microsoft.com/office/powerpoint/2010/main" val="369001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iRespondQuestionMaster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201</TotalTime>
  <Words>245</Words>
  <Application>Microsoft Office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Waveform</vt:lpstr>
      <vt:lpstr>iRespondGraphMaster</vt:lpstr>
      <vt:lpstr>iRespondQuestionMaster</vt:lpstr>
      <vt:lpstr>Equation</vt:lpstr>
      <vt:lpstr>Warm up </vt:lpstr>
      <vt:lpstr>Midpoint</vt:lpstr>
      <vt:lpstr>Midpoint Formula</vt:lpstr>
      <vt:lpstr>Find the midpoint.</vt:lpstr>
      <vt:lpstr>Find the midpoint.</vt:lpstr>
      <vt:lpstr>Find the midpoint.</vt:lpstr>
      <vt:lpstr>Find the midpoint.</vt:lpstr>
      <vt:lpstr>Given the midpt and one endpt, find the other endpt.</vt:lpstr>
      <vt:lpstr>Given the midpt and one endpt, find the other endpt.</vt:lpstr>
      <vt:lpstr>Given the midpt and one endpt, find the other endpt.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midpoint</dc:title>
  <dc:creator>Emily Freeman;Spencer Bernstein</dc:creator>
  <cp:lastModifiedBy>install</cp:lastModifiedBy>
  <cp:revision>20</cp:revision>
  <dcterms:created xsi:type="dcterms:W3CDTF">2012-06-18T01:17:16Z</dcterms:created>
  <dcterms:modified xsi:type="dcterms:W3CDTF">2013-04-18T13:44:47Z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  <property fmtid="{D5CDD505-2E9C-101B-9397-08002B2CF9AE}" pid="4" name="KeepGraph">
    <vt:bool>false</vt:bool>
  </property>
  <property fmtid="{D5CDD505-2E9C-101B-9397-08002B2CF9AE}" pid="5" name="AutoReflect">
    <vt:bool>false</vt:bool>
  </property>
</Properties>
</file>