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handoutMasterIdLst>
    <p:handoutMasterId r:id="rId11"/>
  </p:handout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1BDF5F-7EBB-4BF7-A4B4-88BA218BCA09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A0AF6-F8B4-4564-9063-7029D1FCB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277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444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21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49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3745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02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537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84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1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048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837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29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02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919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217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498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02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537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8454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18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0484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837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2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75373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9195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2173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349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884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31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04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9837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29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9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A46875-2EE3-49E1-B620-6D7FC1459576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2AFD3-DC37-45FD-B692-A37FA3397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94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94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6940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075" y="152400"/>
            <a:ext cx="8562975" cy="1371600"/>
          </a:xfrm>
          <a:solidFill>
            <a:srgbClr val="FFFF00"/>
          </a:solidFill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How to Write an Equation of a Line </a:t>
            </a:r>
            <a:r>
              <a:rPr lang="en-US" sz="4000" b="1" dirty="0" smtClean="0">
                <a:solidFill>
                  <a:srgbClr val="00CC00"/>
                </a:solidFill>
              </a:rPr>
              <a:t>Given </a:t>
            </a:r>
            <a:r>
              <a:rPr lang="en-US" sz="4000" b="1" i="1" dirty="0" smtClean="0">
                <a:solidFill>
                  <a:srgbClr val="00CC00"/>
                </a:solidFill>
              </a:rPr>
              <a:t>TWO</a:t>
            </a:r>
            <a:r>
              <a:rPr lang="en-US" sz="4000" b="1" dirty="0" smtClean="0">
                <a:solidFill>
                  <a:srgbClr val="00CC00"/>
                </a:solidFill>
              </a:rPr>
              <a:t> points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365125" y="1524000"/>
            <a:ext cx="85502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endParaRPr lang="en-US" sz="4000">
              <a:solidFill>
                <a:srgbClr val="FFFFCC"/>
              </a:solidFill>
            </a:endParaRPr>
          </a:p>
          <a:p>
            <a:pPr algn="l" eaLnBrk="1" hangingPunct="1">
              <a:spcBef>
                <a:spcPct val="0"/>
              </a:spcBef>
            </a:pPr>
            <a:endParaRPr lang="en-US" sz="3000">
              <a:solidFill>
                <a:srgbClr val="FFFFCC"/>
              </a:solidFill>
            </a:endParaRPr>
          </a:p>
          <a:p>
            <a:pPr algn="l" eaLnBrk="1" hangingPunct="1">
              <a:spcBef>
                <a:spcPct val="0"/>
              </a:spcBef>
            </a:pPr>
            <a:endParaRPr lang="en-US" sz="3000">
              <a:solidFill>
                <a:srgbClr val="FFFFCC"/>
              </a:solidFill>
            </a:endParaRP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133350" y="1562100"/>
            <a:ext cx="901065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514350" indent="-514350">
              <a:defRPr sz="3200" b="1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l" eaLnBrk="1" hangingPunct="1">
              <a:buFont typeface="Century Gothic" pitchFamily="34" charset="0"/>
              <a:buAutoNum type="arabicPeriod"/>
            </a:pPr>
            <a:r>
              <a:rPr lang="en-US" sz="3600"/>
              <a:t>Write down y = mx + b.</a:t>
            </a:r>
          </a:p>
          <a:p>
            <a:pPr algn="l" eaLnBrk="1" hangingPunct="1">
              <a:buFont typeface="Century Gothic" pitchFamily="34" charset="0"/>
              <a:buAutoNum type="arabicPeriod"/>
            </a:pPr>
            <a:r>
              <a:rPr lang="en-US" sz="3600"/>
              <a:t>Use the slope formula to find </a:t>
            </a:r>
            <a:r>
              <a:rPr lang="en-US" sz="3600" i="1"/>
              <a:t>m</a:t>
            </a:r>
            <a:r>
              <a:rPr lang="en-US" sz="3600"/>
              <a:t>.</a:t>
            </a:r>
          </a:p>
          <a:p>
            <a:pPr algn="l" eaLnBrk="1" hangingPunct="1">
              <a:buFont typeface="Century Gothic" pitchFamily="34" charset="0"/>
              <a:buAutoNum type="arabicPeriod"/>
            </a:pPr>
            <a:r>
              <a:rPr lang="en-US" sz="3600"/>
              <a:t>Pick one of the ordered pairs &amp; substitute slope for </a:t>
            </a:r>
            <a:r>
              <a:rPr lang="en-US" sz="3600">
                <a:solidFill>
                  <a:srgbClr val="FF0000"/>
                </a:solidFill>
              </a:rPr>
              <a:t>m</a:t>
            </a:r>
            <a:r>
              <a:rPr lang="en-US" sz="3600"/>
              <a:t> and the point (</a:t>
            </a:r>
            <a:r>
              <a:rPr lang="en-US" sz="3600">
                <a:solidFill>
                  <a:srgbClr val="FF0000"/>
                </a:solidFill>
              </a:rPr>
              <a:t>x</a:t>
            </a:r>
            <a:r>
              <a:rPr lang="en-US" sz="3600"/>
              <a:t>, </a:t>
            </a:r>
            <a:r>
              <a:rPr lang="en-US" sz="3600">
                <a:solidFill>
                  <a:srgbClr val="FF0000"/>
                </a:solidFill>
              </a:rPr>
              <a:t>y</a:t>
            </a:r>
            <a:r>
              <a:rPr lang="en-US" sz="3600"/>
              <a:t>).</a:t>
            </a:r>
          </a:p>
          <a:p>
            <a:pPr algn="l" eaLnBrk="1" hangingPunct="1">
              <a:buFont typeface="Century Gothic" pitchFamily="34" charset="0"/>
              <a:buAutoNum type="arabicPeriod"/>
            </a:pPr>
            <a:r>
              <a:rPr lang="en-US" sz="3600"/>
              <a:t>Solve for </a:t>
            </a:r>
            <a:r>
              <a:rPr lang="en-US" sz="3600" i="1"/>
              <a:t>b.</a:t>
            </a:r>
          </a:p>
          <a:p>
            <a:pPr algn="l" eaLnBrk="1" hangingPunct="1">
              <a:buFont typeface="Century Gothic" pitchFamily="34" charset="0"/>
              <a:buAutoNum type="arabicPeriod"/>
            </a:pPr>
            <a:r>
              <a:rPr lang="en-US" sz="3600" i="1"/>
              <a:t>Substitute m and b into the equation.</a:t>
            </a:r>
          </a:p>
        </p:txBody>
      </p:sp>
    </p:spTree>
    <p:extLst>
      <p:ext uri="{BB962C8B-B14F-4D97-AF65-F5344CB8AC3E}">
        <p14:creationId xmlns:p14="http://schemas.microsoft.com/office/powerpoint/2010/main" val="2833185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2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24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24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24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24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8991600" cy="792163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smtClean="0">
                <a:solidFill>
                  <a:srgbClr val="990000"/>
                </a:solidFill>
              </a:rPr>
              <a:t>Equation of a Line - Given </a:t>
            </a:r>
            <a:r>
              <a:rPr lang="en-US" sz="4000" b="1" i="1" smtClean="0">
                <a:solidFill>
                  <a:srgbClr val="990000"/>
                </a:solidFill>
              </a:rPr>
              <a:t>2</a:t>
            </a:r>
            <a:r>
              <a:rPr lang="en-US" sz="4000" b="1" smtClean="0">
                <a:solidFill>
                  <a:srgbClr val="990000"/>
                </a:solidFill>
              </a:rPr>
              <a:t> points</a:t>
            </a:r>
          </a:p>
        </p:txBody>
      </p:sp>
      <p:graphicFrame>
        <p:nvGraphicFramePr>
          <p:cNvPr id="63491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28600" y="1524000"/>
          <a:ext cx="2743200" cy="173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3" imgW="622030" imgH="393529" progId="Equation.3">
                  <p:embed/>
                </p:oleObj>
              </mc:Choice>
              <mc:Fallback>
                <p:oleObj name="Equation" r:id="rId3" imgW="62203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524000"/>
                        <a:ext cx="2743200" cy="173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3492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3048000" y="1524000"/>
          <a:ext cx="113665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5" imgW="266469" imgH="393359" progId="Equation.3">
                  <p:embed/>
                </p:oleObj>
              </mc:Choice>
              <mc:Fallback>
                <p:oleObj name="Equation" r:id="rId5" imgW="266469" imgH="39335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1524000"/>
                        <a:ext cx="113665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7" name="Text Box 5"/>
          <p:cNvSpPr txBox="1">
            <a:spLocks noChangeArrowheads="1"/>
          </p:cNvSpPr>
          <p:nvPr/>
        </p:nvSpPr>
        <p:spPr bwMode="auto">
          <a:xfrm>
            <a:off x="365125" y="1524000"/>
            <a:ext cx="85502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endParaRPr lang="en-US" sz="4000" b="0">
              <a:solidFill>
                <a:srgbClr val="FFFFCC"/>
              </a:solidFill>
            </a:endParaRPr>
          </a:p>
          <a:p>
            <a:pPr algn="l" eaLnBrk="1" hangingPunct="1">
              <a:spcBef>
                <a:spcPct val="0"/>
              </a:spcBef>
            </a:pPr>
            <a:endParaRPr lang="en-US" sz="3000" b="0">
              <a:solidFill>
                <a:srgbClr val="FFFFCC"/>
              </a:solidFill>
            </a:endParaRPr>
          </a:p>
          <a:p>
            <a:pPr algn="l" eaLnBrk="1" hangingPunct="1">
              <a:spcBef>
                <a:spcPct val="0"/>
              </a:spcBef>
            </a:pPr>
            <a:endParaRPr lang="en-US" sz="3000" b="0">
              <a:solidFill>
                <a:srgbClr val="FFFFCC"/>
              </a:solidFill>
            </a:endParaRP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228600" y="8382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3200" b="1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l" eaLnBrk="1" hangingPunct="1"/>
            <a:r>
              <a:rPr lang="en-US" sz="3400" dirty="0" smtClean="0"/>
              <a:t>Example 1:    </a:t>
            </a:r>
            <a:r>
              <a:rPr lang="en-US" sz="3400" dirty="0"/>
              <a:t>(2, 3)  (4, 5)</a:t>
            </a:r>
          </a:p>
        </p:txBody>
      </p:sp>
      <p:sp>
        <p:nvSpPr>
          <p:cNvPr id="63495" name="Text Box 7"/>
          <p:cNvSpPr txBox="1">
            <a:spLocks noChangeArrowheads="1"/>
          </p:cNvSpPr>
          <p:nvPr/>
        </p:nvSpPr>
        <p:spPr bwMode="auto">
          <a:xfrm>
            <a:off x="228600" y="3581400"/>
            <a:ext cx="5019675" cy="2154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3200" b="1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l" eaLnBrk="1" hangingPunct="1"/>
            <a:r>
              <a:rPr lang="en-US" dirty="0"/>
              <a:t>y  = mx + b</a:t>
            </a:r>
          </a:p>
          <a:p>
            <a:pPr algn="l" eaLnBrk="1" hangingPunct="1"/>
            <a:r>
              <a:rPr lang="en-US" sz="3400" dirty="0"/>
              <a:t>3 = 1(2) + b</a:t>
            </a:r>
          </a:p>
          <a:p>
            <a:pPr algn="l" eaLnBrk="1" hangingPunct="1"/>
            <a:r>
              <a:rPr lang="en-US" sz="3400" dirty="0"/>
              <a:t>b = 1</a:t>
            </a:r>
          </a:p>
          <a:p>
            <a:pPr algn="l" eaLnBrk="1" hangingPunct="1"/>
            <a:r>
              <a:rPr lang="en-US" sz="3400" dirty="0">
                <a:solidFill>
                  <a:srgbClr val="FF0000"/>
                </a:solidFill>
              </a:rPr>
              <a:t>y = x + 1</a:t>
            </a:r>
          </a:p>
        </p:txBody>
      </p:sp>
      <p:graphicFrame>
        <p:nvGraphicFramePr>
          <p:cNvPr id="63499" name="Object 1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753000311"/>
              </p:ext>
            </p:extLst>
          </p:nvPr>
        </p:nvGraphicFramePr>
        <p:xfrm>
          <a:off x="4343400" y="1676400"/>
          <a:ext cx="1394717" cy="1066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7" imgW="215619" imgH="164885" progId="Equation.DSMT4">
                  <p:embed/>
                </p:oleObj>
              </mc:Choice>
              <mc:Fallback>
                <p:oleObj name="Equation" r:id="rId7" imgW="215619" imgH="164885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676400"/>
                        <a:ext cx="1394717" cy="10667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9083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3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3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3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3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3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3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3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8991600" cy="792163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smtClean="0">
                <a:solidFill>
                  <a:srgbClr val="990000"/>
                </a:solidFill>
              </a:rPr>
              <a:t>Equation of a Line - Given </a:t>
            </a:r>
            <a:r>
              <a:rPr lang="en-US" sz="4000" b="1" i="1" smtClean="0">
                <a:solidFill>
                  <a:srgbClr val="990000"/>
                </a:solidFill>
              </a:rPr>
              <a:t>2</a:t>
            </a:r>
            <a:r>
              <a:rPr lang="en-US" sz="4000" b="1" smtClean="0">
                <a:solidFill>
                  <a:srgbClr val="990000"/>
                </a:solidFill>
              </a:rPr>
              <a:t> points</a:t>
            </a:r>
          </a:p>
        </p:txBody>
      </p:sp>
      <p:graphicFrame>
        <p:nvGraphicFramePr>
          <p:cNvPr id="64515" name="Object 3"/>
          <p:cNvGraphicFramePr>
            <a:graphicFrameLocks noGrp="1" noChangeAspect="1"/>
          </p:cNvGraphicFramePr>
          <p:nvPr>
            <p:ph sz="half" idx="1"/>
          </p:nvPr>
        </p:nvGraphicFramePr>
        <p:xfrm>
          <a:off x="228600" y="1658938"/>
          <a:ext cx="2743200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3" imgW="736280" imgH="393529" progId="Equation.3">
                  <p:embed/>
                </p:oleObj>
              </mc:Choice>
              <mc:Fallback>
                <p:oleObj name="Equation" r:id="rId3" imgW="7362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658938"/>
                        <a:ext cx="2743200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16" name="Object 4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971800" y="1676400"/>
          <a:ext cx="1452563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5" imgW="380835" imgH="393529" progId="Equation.3">
                  <p:embed/>
                </p:oleObj>
              </mc:Choice>
              <mc:Fallback>
                <p:oleObj name="Equation" r:id="rId5" imgW="38083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676400"/>
                        <a:ext cx="1452563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365125" y="1524000"/>
            <a:ext cx="85502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endParaRPr lang="en-US" sz="4000" b="0">
              <a:solidFill>
                <a:srgbClr val="FFFFCC"/>
              </a:solidFill>
            </a:endParaRPr>
          </a:p>
          <a:p>
            <a:pPr algn="l" eaLnBrk="1" hangingPunct="1">
              <a:spcBef>
                <a:spcPct val="0"/>
              </a:spcBef>
            </a:pPr>
            <a:endParaRPr lang="en-US" sz="3000" b="0">
              <a:solidFill>
                <a:srgbClr val="FFFFCC"/>
              </a:solidFill>
            </a:endParaRPr>
          </a:p>
          <a:p>
            <a:pPr algn="l" eaLnBrk="1" hangingPunct="1">
              <a:spcBef>
                <a:spcPct val="0"/>
              </a:spcBef>
            </a:pPr>
            <a:endParaRPr lang="en-US" sz="3000" b="0">
              <a:solidFill>
                <a:srgbClr val="FFFFCC"/>
              </a:solidFill>
            </a:endParaRP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28600" y="8382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3200" b="1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l" eaLnBrk="1" hangingPunct="1"/>
            <a:r>
              <a:rPr lang="en-US" sz="3400" dirty="0" smtClean="0"/>
              <a:t>Example 2:    </a:t>
            </a:r>
            <a:r>
              <a:rPr lang="en-US" sz="3400" dirty="0"/>
              <a:t>(2, 3)  (-4, 15)</a:t>
            </a:r>
          </a:p>
        </p:txBody>
      </p:sp>
      <p:sp>
        <p:nvSpPr>
          <p:cNvPr id="64520" name="Text Box 8"/>
          <p:cNvSpPr txBox="1">
            <a:spLocks noChangeArrowheads="1"/>
          </p:cNvSpPr>
          <p:nvPr/>
        </p:nvSpPr>
        <p:spPr bwMode="auto">
          <a:xfrm>
            <a:off x="638175" y="5314950"/>
            <a:ext cx="5181600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3200" b="1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l" eaLnBrk="1" hangingPunct="1"/>
            <a:r>
              <a:rPr lang="en-US" sz="3600">
                <a:solidFill>
                  <a:srgbClr val="C00000"/>
                </a:solidFill>
              </a:rPr>
              <a:t>		 </a:t>
            </a:r>
            <a:r>
              <a:rPr lang="en-US" sz="5400">
                <a:solidFill>
                  <a:srgbClr val="C00000"/>
                </a:solidFill>
              </a:rPr>
              <a:t>y = -2x + 7</a:t>
            </a:r>
          </a:p>
        </p:txBody>
      </p:sp>
      <p:graphicFrame>
        <p:nvGraphicFramePr>
          <p:cNvPr id="64523" name="Object 11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406614237"/>
              </p:ext>
            </p:extLst>
          </p:nvPr>
        </p:nvGraphicFramePr>
        <p:xfrm>
          <a:off x="4419600" y="1931987"/>
          <a:ext cx="16002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name="Equation" r:id="rId7" imgW="330057" imgH="165028" progId="Equation.3">
                  <p:embed/>
                </p:oleObj>
              </mc:Choice>
              <mc:Fallback>
                <p:oleObj name="Equation" r:id="rId7" imgW="330057" imgH="16502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931987"/>
                        <a:ext cx="16002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41567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4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0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76200" y="76200"/>
            <a:ext cx="8991600" cy="792163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000" b="1" smtClean="0">
                <a:solidFill>
                  <a:srgbClr val="990000"/>
                </a:solidFill>
              </a:rPr>
              <a:t>Equation of a Line - Given </a:t>
            </a:r>
            <a:r>
              <a:rPr lang="en-US" sz="4000" b="1" i="1" smtClean="0">
                <a:solidFill>
                  <a:srgbClr val="990000"/>
                </a:solidFill>
              </a:rPr>
              <a:t>2</a:t>
            </a:r>
            <a:r>
              <a:rPr lang="en-US" sz="4000" b="1" smtClean="0">
                <a:solidFill>
                  <a:srgbClr val="990000"/>
                </a:solidFill>
              </a:rPr>
              <a:t> points</a:t>
            </a:r>
          </a:p>
        </p:txBody>
      </p:sp>
      <p:graphicFrame>
        <p:nvGraphicFramePr>
          <p:cNvPr id="65540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39738" y="1658938"/>
          <a:ext cx="2319337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3" imgW="622030" imgH="393529" progId="Equation.3">
                  <p:embed/>
                </p:oleObj>
              </mc:Choice>
              <mc:Fallback>
                <p:oleObj name="Equation" r:id="rId3" imgW="62203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1658938"/>
                        <a:ext cx="2319337" cy="146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5541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2971800" y="1676400"/>
          <a:ext cx="1452563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5" imgW="380835" imgH="393529" progId="Equation.3">
                  <p:embed/>
                </p:oleObj>
              </mc:Choice>
              <mc:Fallback>
                <p:oleObj name="Equation" r:id="rId5" imgW="38083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1676400"/>
                        <a:ext cx="1452563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65125" y="1524000"/>
            <a:ext cx="85502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endParaRPr lang="en-US" sz="4000" b="0">
              <a:solidFill>
                <a:srgbClr val="FFFFCC"/>
              </a:solidFill>
            </a:endParaRPr>
          </a:p>
          <a:p>
            <a:pPr algn="l" eaLnBrk="1" hangingPunct="1">
              <a:spcBef>
                <a:spcPct val="0"/>
              </a:spcBef>
            </a:pPr>
            <a:endParaRPr lang="en-US" sz="3000" b="0">
              <a:solidFill>
                <a:srgbClr val="FFFFCC"/>
              </a:solidFill>
            </a:endParaRPr>
          </a:p>
          <a:p>
            <a:pPr algn="l" eaLnBrk="1" hangingPunct="1">
              <a:spcBef>
                <a:spcPct val="0"/>
              </a:spcBef>
            </a:pPr>
            <a:endParaRPr lang="en-US" sz="3000" b="0">
              <a:solidFill>
                <a:srgbClr val="FFFFCC"/>
              </a:solidFill>
            </a:endParaRPr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228600" y="838200"/>
            <a:ext cx="8686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3200" b="1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l" eaLnBrk="1" hangingPunct="1"/>
            <a:r>
              <a:rPr lang="en-US" sz="3400" dirty="0" smtClean="0"/>
              <a:t>Example 3:    </a:t>
            </a:r>
            <a:r>
              <a:rPr lang="en-US" sz="3400" dirty="0"/>
              <a:t>(2, 2)  (0, 4)</a:t>
            </a:r>
          </a:p>
        </p:txBody>
      </p:sp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590550" y="5057775"/>
            <a:ext cx="51816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3200" b="1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l" eaLnBrk="1" hangingPunct="1"/>
            <a:r>
              <a:rPr lang="en-US" sz="4000">
                <a:solidFill>
                  <a:srgbClr val="C00000"/>
                </a:solidFill>
              </a:rPr>
              <a:t>		 </a:t>
            </a:r>
            <a:r>
              <a:rPr lang="en-US" sz="6000">
                <a:solidFill>
                  <a:srgbClr val="C00000"/>
                </a:solidFill>
              </a:rPr>
              <a:t>y = -x + 4</a:t>
            </a:r>
          </a:p>
        </p:txBody>
      </p:sp>
      <p:graphicFrame>
        <p:nvGraphicFramePr>
          <p:cNvPr id="65548" name="Object 12"/>
          <p:cNvGraphicFramePr>
            <a:graphicFrameLocks noGrp="1" noChangeAspect="1"/>
          </p:cNvGraphicFramePr>
          <p:nvPr>
            <p:ph sz="quarter" idx="3"/>
            <p:extLst>
              <p:ext uri="{D42A27DB-BD31-4B8C-83A1-F6EECF244321}">
                <p14:modId xmlns:p14="http://schemas.microsoft.com/office/powerpoint/2010/main" val="2999217899"/>
              </p:ext>
            </p:extLst>
          </p:nvPr>
        </p:nvGraphicFramePr>
        <p:xfrm>
          <a:off x="4343400" y="1897856"/>
          <a:ext cx="1670438" cy="868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6" name="Equation" r:id="rId7" imgW="317087" imgH="164885" progId="Equation.3">
                  <p:embed/>
                </p:oleObj>
              </mc:Choice>
              <mc:Fallback>
                <p:oleObj name="Equation" r:id="rId7" imgW="317087" imgH="16488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897856"/>
                        <a:ext cx="1670438" cy="868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26621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"/>
            <a:ext cx="9144000" cy="11430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200" smtClean="0">
                <a:solidFill>
                  <a:srgbClr val="990000"/>
                </a:solidFill>
              </a:rPr>
              <a:t>Equation of a Line  - Given 2 points</a:t>
            </a: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365125" y="1524000"/>
            <a:ext cx="5751513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endParaRPr lang="en-US" sz="4000" b="0">
              <a:solidFill>
                <a:srgbClr val="FFFFCC"/>
              </a:solidFill>
            </a:endParaRPr>
          </a:p>
          <a:p>
            <a:pPr algn="l" eaLnBrk="1" hangingPunct="1">
              <a:spcBef>
                <a:spcPct val="0"/>
              </a:spcBef>
            </a:pPr>
            <a:endParaRPr lang="en-US" sz="3000" b="0">
              <a:solidFill>
                <a:srgbClr val="FFFFCC"/>
              </a:solidFill>
            </a:endParaRPr>
          </a:p>
          <a:p>
            <a:pPr algn="l" eaLnBrk="1" hangingPunct="1">
              <a:spcBef>
                <a:spcPct val="0"/>
              </a:spcBef>
            </a:pPr>
            <a:endParaRPr lang="en-US" sz="3000" b="0">
              <a:solidFill>
                <a:srgbClr val="FFFFCC"/>
              </a:solidFill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685800" y="1066800"/>
            <a:ext cx="3886200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3200" b="1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l">
              <a:lnSpc>
                <a:spcPct val="155000"/>
              </a:lnSpc>
              <a:spcBef>
                <a:spcPct val="0"/>
              </a:spcBef>
            </a:pPr>
            <a:r>
              <a:rPr lang="en-US" sz="4000" dirty="0" smtClean="0"/>
              <a:t>Example 4:</a:t>
            </a:r>
            <a:endParaRPr lang="en-US" sz="4000" dirty="0"/>
          </a:p>
          <a:p>
            <a:pPr algn="l">
              <a:lnSpc>
                <a:spcPct val="185000"/>
              </a:lnSpc>
              <a:spcBef>
                <a:spcPct val="0"/>
              </a:spcBef>
            </a:pPr>
            <a:r>
              <a:rPr lang="en-US" sz="4000" dirty="0"/>
              <a:t>(2,3)	 (1,4)</a:t>
            </a:r>
          </a:p>
        </p:txBody>
      </p:sp>
      <p:sp>
        <p:nvSpPr>
          <p:cNvPr id="67589" name="Text Box 5"/>
          <p:cNvSpPr txBox="1">
            <a:spLocks noChangeArrowheads="1"/>
          </p:cNvSpPr>
          <p:nvPr/>
        </p:nvSpPr>
        <p:spPr bwMode="auto">
          <a:xfrm>
            <a:off x="4495800" y="5410200"/>
            <a:ext cx="37338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3200" b="1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l" eaLnBrk="1" hangingPunct="1"/>
            <a:r>
              <a:rPr lang="en-US" sz="4400">
                <a:solidFill>
                  <a:srgbClr val="C00000"/>
                </a:solidFill>
              </a:rPr>
              <a:t>y = -x + 5</a:t>
            </a:r>
            <a:endParaRPr lang="en-US" sz="400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5569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76200"/>
            <a:ext cx="9144000" cy="1143000"/>
          </a:xfrm>
          <a:solidFill>
            <a:srgbClr val="FFFFFF"/>
          </a:solidFill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4200" dirty="0" smtClean="0">
                <a:solidFill>
                  <a:srgbClr val="990000"/>
                </a:solidFill>
              </a:rPr>
              <a:t>Equation of a Line  - Given 2 points</a:t>
            </a:r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365125" y="1524000"/>
            <a:ext cx="8550275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3200" b="1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endParaRPr lang="en-US" sz="4000" b="0">
              <a:solidFill>
                <a:srgbClr val="FFFFCC"/>
              </a:solidFill>
            </a:endParaRPr>
          </a:p>
          <a:p>
            <a:pPr algn="l" eaLnBrk="1" hangingPunct="1">
              <a:spcBef>
                <a:spcPct val="0"/>
              </a:spcBef>
            </a:pPr>
            <a:endParaRPr lang="en-US" sz="3000" b="0">
              <a:solidFill>
                <a:srgbClr val="FFFFCC"/>
              </a:solidFill>
            </a:endParaRPr>
          </a:p>
          <a:p>
            <a:pPr algn="l" eaLnBrk="1" hangingPunct="1">
              <a:spcBef>
                <a:spcPct val="0"/>
              </a:spcBef>
            </a:pPr>
            <a:endParaRPr lang="en-US" sz="3000" b="0">
              <a:solidFill>
                <a:srgbClr val="FFFFCC"/>
              </a:solidFill>
            </a:endParaRPr>
          </a:p>
        </p:txBody>
      </p:sp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914400" y="1066800"/>
            <a:ext cx="38862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3200" b="1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l">
              <a:lnSpc>
                <a:spcPct val="185000"/>
              </a:lnSpc>
              <a:spcBef>
                <a:spcPct val="0"/>
              </a:spcBef>
            </a:pPr>
            <a:r>
              <a:rPr lang="en-US" sz="4000" dirty="0" smtClean="0"/>
              <a:t>Example 5:</a:t>
            </a:r>
            <a:endParaRPr lang="en-US" sz="4000" dirty="0"/>
          </a:p>
          <a:p>
            <a:pPr algn="l">
              <a:lnSpc>
                <a:spcPct val="185000"/>
              </a:lnSpc>
              <a:spcBef>
                <a:spcPct val="0"/>
              </a:spcBef>
            </a:pPr>
            <a:r>
              <a:rPr lang="en-US" sz="4000" dirty="0"/>
              <a:t>(4,5)	 (5,2)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552450" y="4953000"/>
            <a:ext cx="3733800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3200" b="1"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 sz="3200" b="1"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 sz="3200" b="1"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l" eaLnBrk="1" hangingPunct="1"/>
            <a:r>
              <a:rPr lang="en-US" sz="4800" dirty="0">
                <a:solidFill>
                  <a:srgbClr val="C00000"/>
                </a:solidFill>
              </a:rPr>
              <a:t>y = -3x + 17 </a:t>
            </a:r>
            <a:endParaRPr lang="en-US" sz="4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5319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86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90000"/>
                </a:solidFill>
              </a:rPr>
              <a:t>Equation of a Line  - Given 2 points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685800" y="1600200"/>
            <a:ext cx="4572000" cy="28315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 </a:t>
            </a:r>
          </a:p>
          <a:p>
            <a:r>
              <a:rPr lang="en-US" dirty="0"/>
              <a:t>  </a:t>
            </a:r>
            <a:r>
              <a:rPr lang="en-US" sz="4000" b="1" dirty="0"/>
              <a:t>Example 6:  </a:t>
            </a:r>
            <a:endParaRPr lang="en-US" sz="4000" b="1" dirty="0" smtClean="0"/>
          </a:p>
          <a:p>
            <a:endParaRPr lang="en-US" sz="4000" b="1" dirty="0"/>
          </a:p>
          <a:p>
            <a:r>
              <a:rPr lang="en-US" sz="4000" b="1" dirty="0" smtClean="0"/>
              <a:t>(</a:t>
            </a:r>
            <a:r>
              <a:rPr lang="en-US" sz="4000" b="1" dirty="0"/>
              <a:t>6, – 8) </a:t>
            </a:r>
            <a:r>
              <a:rPr lang="en-US" sz="4000" b="1" dirty="0" smtClean="0"/>
              <a:t>        (</a:t>
            </a:r>
            <a:r>
              <a:rPr lang="en-US" sz="4000" b="1" dirty="0"/>
              <a:t>2, – 8)  </a:t>
            </a:r>
          </a:p>
          <a:p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990600" y="5105400"/>
            <a:ext cx="274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y = </a:t>
            </a:r>
            <a:r>
              <a:rPr lang="en-US" sz="4000" b="1" dirty="0" smtClean="0">
                <a:solidFill>
                  <a:srgbClr val="C00000"/>
                </a:solidFill>
              </a:rPr>
              <a:t>-8</a:t>
            </a:r>
            <a:endParaRPr lang="en-US" sz="40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5301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192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Office Theme</vt:lpstr>
      <vt:lpstr>iRespondQuestionMaster</vt:lpstr>
      <vt:lpstr>iRespondGraphMaster</vt:lpstr>
      <vt:lpstr>Equation</vt:lpstr>
      <vt:lpstr>How to Write an Equation of a Line Given TWO points</vt:lpstr>
      <vt:lpstr>Equation of a Line - Given 2 points</vt:lpstr>
      <vt:lpstr>Equation of a Line - Given 2 points</vt:lpstr>
      <vt:lpstr>Equation of a Line - Given 2 points</vt:lpstr>
      <vt:lpstr>Equation of a Line  - Given 2 points</vt:lpstr>
      <vt:lpstr>Equation of a Line  - Given 2 points</vt:lpstr>
      <vt:lpstr>Equation of a Line  - Given 2 points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IV. How to Write an Equation of a Line Given TWO points</dc:title>
  <dc:creator>Cassandra Accurso</dc:creator>
  <cp:lastModifiedBy>install</cp:lastModifiedBy>
  <cp:revision>8</cp:revision>
  <cp:lastPrinted>2013-04-02T15:20:33Z</cp:lastPrinted>
  <dcterms:created xsi:type="dcterms:W3CDTF">2013-03-29T19:41:10Z</dcterms:created>
  <dcterms:modified xsi:type="dcterms:W3CDTF">2013-04-18T13:48:06Z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AutoReflect">
    <vt:bool>false</vt:bool>
  </property>
  <property fmtid="{D5CDD505-2E9C-101B-9397-08002B2CF9AE}" pid="5" name="KeepGraph">
    <vt:bool>false</vt:bool>
  </property>
</Properties>
</file>